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</p:sldIdLst>
  <p:sldSz cx="9144000" cy="5715000" type="screen16x10"/>
  <p:notesSz cx="9144000" cy="5715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9"/>
    <p:restoredTop sz="94241"/>
  </p:normalViewPr>
  <p:slideViewPr>
    <p:cSldViewPr>
      <p:cViewPr varScale="1">
        <p:scale>
          <a:sx n="145" d="100"/>
          <a:sy n="145" d="100"/>
        </p:scale>
        <p:origin x="10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01979-B95D-494A-99DD-B3A98316E8A0}" type="datetimeFigureOut">
              <a:rPr lang="en-IN" smtClean="0"/>
              <a:t>18/08/25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714375"/>
            <a:ext cx="3086100" cy="1928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751138"/>
            <a:ext cx="7315200" cy="2249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BFAB6-528A-4614-880E-53832A05E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89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BFAB6-528A-4614-880E-53832A05E74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75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7187" y="907851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7187" y="5417341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7187" y="297656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99631" y="5472224"/>
            <a:ext cx="1322708" cy="2176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4487" y="355273"/>
            <a:ext cx="67462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493" y="1197741"/>
            <a:ext cx="8214995" cy="370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9473" y="5343344"/>
            <a:ext cx="2175510" cy="445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youtube.com/watch?v=KhJgh9Yy0_w" TargetMode="Externa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6.png"/><Relationship Id="rId5" Type="http://schemas.openxmlformats.org/officeDocument/2006/relationships/image" Target="../media/image72.png"/><Relationship Id="rId10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8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6.png"/><Relationship Id="rId5" Type="http://schemas.openxmlformats.org/officeDocument/2006/relationships/image" Target="../media/image72.png"/><Relationship Id="rId10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Relationship Id="rId1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experiments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7187" y="5418666"/>
            <a:ext cx="8430260" cy="0"/>
          </a:xfrm>
          <a:custGeom>
            <a:avLst/>
            <a:gdLst/>
            <a:ahLst/>
            <a:cxnLst/>
            <a:rect l="l" t="t" r="r" b="b"/>
            <a:pathLst>
              <a:path w="8430260">
                <a:moveTo>
                  <a:pt x="0" y="0"/>
                </a:moveTo>
                <a:lnTo>
                  <a:pt x="8429699" y="0"/>
                </a:lnTo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87" y="296333"/>
            <a:ext cx="8430260" cy="0"/>
          </a:xfrm>
          <a:custGeom>
            <a:avLst/>
            <a:gdLst/>
            <a:ahLst/>
            <a:cxnLst/>
            <a:rect l="l" t="t" r="r" b="b"/>
            <a:pathLst>
              <a:path w="8430260">
                <a:moveTo>
                  <a:pt x="0" y="0"/>
                </a:moveTo>
                <a:lnTo>
                  <a:pt x="8429699" y="0"/>
                </a:lnTo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41296" y="4289569"/>
            <a:ext cx="6058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5" dirty="0">
                <a:solidFill>
                  <a:srgbClr val="606060"/>
                </a:solidFill>
                <a:latin typeface="Arial MT"/>
                <a:cs typeface="Arial MT"/>
              </a:rPr>
              <a:t>Introduction</a:t>
            </a:r>
            <a:r>
              <a:rPr sz="35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35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-229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5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-19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5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612" y="442504"/>
            <a:ext cx="3777300" cy="3696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5179" y="442504"/>
            <a:ext cx="1320899" cy="3696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935" y="445315"/>
            <a:ext cx="3225599" cy="368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3874" y="1006649"/>
            <a:ext cx="5676249" cy="425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187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TensorFlow</a:t>
            </a:r>
            <a:r>
              <a:rPr spc="-5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50" dirty="0"/>
              <a:t>Demo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200" y="1043174"/>
            <a:ext cx="6327599" cy="3751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28416" y="4862968"/>
            <a:ext cx="308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http://playground.tensorflow.org/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359680"/>
            <a:ext cx="331216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So,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learnt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programming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Question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1293005"/>
            <a:ext cx="716280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PacMan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69265" algn="l"/>
              </a:tabLst>
            </a:pP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Just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hook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let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while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Question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1293005"/>
            <a:ext cx="716280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PacMan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endParaRPr sz="1800">
              <a:latin typeface="Arial MT"/>
              <a:cs typeface="Arial MT"/>
            </a:endParaRPr>
          </a:p>
          <a:p>
            <a:pPr marL="469265" indent="-416559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69265" algn="l"/>
              </a:tabLst>
            </a:pPr>
            <a:r>
              <a:rPr sz="1800" spc="-295" dirty="0">
                <a:solidFill>
                  <a:srgbClr val="606060"/>
                </a:solidFill>
                <a:latin typeface="Arial Black"/>
                <a:cs typeface="Arial Black"/>
              </a:rPr>
              <a:t>Just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hook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to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29" dirty="0">
                <a:solidFill>
                  <a:srgbClr val="606060"/>
                </a:solidFill>
                <a:latin typeface="Arial Black"/>
                <a:cs typeface="Arial Black"/>
              </a:rPr>
              <a:t>new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606060"/>
                </a:solidFill>
                <a:latin typeface="Arial Black"/>
                <a:cs typeface="Arial Black"/>
              </a:rPr>
              <a:t>game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606060"/>
                </a:solidFill>
                <a:latin typeface="Arial Black"/>
                <a:cs typeface="Arial Black"/>
              </a:rPr>
              <a:t>and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Arial Black"/>
                <a:cs typeface="Arial Black"/>
              </a:rPr>
              <a:t>let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Black"/>
                <a:cs typeface="Arial Black"/>
              </a:rPr>
              <a:t>play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for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54" dirty="0">
                <a:solidFill>
                  <a:srgbClr val="606060"/>
                </a:solidFill>
                <a:latin typeface="Arial Black"/>
                <a:cs typeface="Arial Black"/>
              </a:rPr>
              <a:t>a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while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55" y="2517218"/>
            <a:ext cx="797700" cy="796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175" y="1046549"/>
            <a:ext cx="5886599" cy="3621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00544" y="4874855"/>
            <a:ext cx="426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Gather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solve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problems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158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Imagine</a:t>
            </a:r>
            <a:r>
              <a:rPr spc="-5" dirty="0"/>
              <a:t> </a:t>
            </a:r>
            <a:r>
              <a:rPr spc="-95" dirty="0"/>
              <a:t>Doing</a:t>
            </a:r>
            <a:r>
              <a:rPr spc="-114" dirty="0"/>
              <a:t> </a:t>
            </a:r>
            <a:r>
              <a:rPr spc="-135" dirty="0"/>
              <a:t>The</a:t>
            </a:r>
            <a:r>
              <a:rPr spc="-75" dirty="0"/>
              <a:t> </a:t>
            </a:r>
            <a:r>
              <a:rPr spc="-375" dirty="0"/>
              <a:t>Same</a:t>
            </a:r>
            <a:r>
              <a:rPr spc="-5" dirty="0"/>
              <a:t> </a:t>
            </a:r>
            <a:r>
              <a:rPr spc="-45" dirty="0"/>
              <a:t>For</a:t>
            </a:r>
            <a:r>
              <a:rPr spc="-100" dirty="0"/>
              <a:t> </a:t>
            </a:r>
            <a:r>
              <a:rPr spc="-50" dirty="0"/>
              <a:t>Life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082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Self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driving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cars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on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roads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12" y="1897274"/>
            <a:ext cx="4931174" cy="3057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472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Netflix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movies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937" y="2458752"/>
            <a:ext cx="6430123" cy="1721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6880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Amazon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product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412" y="2369474"/>
            <a:ext cx="4203175" cy="2282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56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Accurate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results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Google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849" y="1822949"/>
            <a:ext cx="5066674" cy="3365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4054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your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smartphone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24" y="1932325"/>
            <a:ext cx="4267549" cy="2709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20" dirty="0"/>
              <a:t> </a:t>
            </a:r>
            <a:r>
              <a:rPr spc="-229" dirty="0"/>
              <a:t>Is</a:t>
            </a:r>
            <a:r>
              <a:rPr spc="-5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2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7" y="1701299"/>
            <a:ext cx="2824800" cy="2312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4884" rIns="0" bIns="0" rtlCol="0">
            <a:spAutoFit/>
          </a:bodyPr>
          <a:lstStyle/>
          <a:p>
            <a:pPr marL="2938780" marR="5080">
              <a:lnSpc>
                <a:spcPct val="149300"/>
              </a:lnSpc>
              <a:spcBef>
                <a:spcPts val="100"/>
              </a:spcBef>
            </a:pPr>
            <a:r>
              <a:rPr sz="1800" spc="-145" dirty="0">
                <a:latin typeface="Arial Black"/>
                <a:cs typeface="Arial Black"/>
              </a:rPr>
              <a:t>Field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60" dirty="0">
                <a:latin typeface="Arial Black"/>
                <a:cs typeface="Arial Black"/>
              </a:rPr>
              <a:t>of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95" dirty="0">
                <a:latin typeface="Arial Black"/>
                <a:cs typeface="Arial Black"/>
              </a:rPr>
              <a:t>study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0" dirty="0">
                <a:latin typeface="Arial Black"/>
                <a:cs typeface="Arial Black"/>
              </a:rPr>
              <a:t>that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gives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"computers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60" dirty="0">
                <a:latin typeface="Arial Black"/>
                <a:cs typeface="Arial Black"/>
              </a:rPr>
              <a:t>the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ability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to </a:t>
            </a:r>
            <a:r>
              <a:rPr sz="1800" spc="-150" dirty="0">
                <a:latin typeface="Arial Black"/>
                <a:cs typeface="Arial Black"/>
              </a:rPr>
              <a:t>learn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without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85" dirty="0">
                <a:latin typeface="Arial Black"/>
                <a:cs typeface="Arial Black"/>
              </a:rPr>
              <a:t>being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explicitly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programmed"</a:t>
            </a:r>
            <a:endParaRPr sz="1800">
              <a:latin typeface="Arial Black"/>
              <a:cs typeface="Arial Black"/>
            </a:endParaRPr>
          </a:p>
          <a:p>
            <a:pPr marL="2938780">
              <a:lnSpc>
                <a:spcPct val="100000"/>
              </a:lnSpc>
              <a:spcBef>
                <a:spcPts val="1065"/>
              </a:spcBef>
            </a:pPr>
            <a:r>
              <a:rPr sz="1800" spc="-35" dirty="0"/>
              <a:t>-</a:t>
            </a:r>
            <a:r>
              <a:rPr sz="1800" dirty="0"/>
              <a:t>-</a:t>
            </a:r>
            <a:r>
              <a:rPr sz="1800" spc="25" dirty="0"/>
              <a:t> </a:t>
            </a:r>
            <a:r>
              <a:rPr sz="1800" dirty="0"/>
              <a:t>Arthur</a:t>
            </a:r>
            <a:r>
              <a:rPr sz="1800" spc="25" dirty="0"/>
              <a:t> </a:t>
            </a:r>
            <a:r>
              <a:rPr sz="1800" spc="-170" dirty="0"/>
              <a:t>Samuel,</a:t>
            </a:r>
            <a:r>
              <a:rPr sz="1800" spc="25" dirty="0"/>
              <a:t> </a:t>
            </a:r>
            <a:r>
              <a:rPr sz="1800" spc="-20" dirty="0"/>
              <a:t>1959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1470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0" dirty="0">
                <a:solidFill>
                  <a:srgbClr val="606060"/>
                </a:solidFill>
                <a:latin typeface="Arial MT"/>
                <a:cs typeface="Arial MT"/>
              </a:rPr>
              <a:t>Question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374" y="1157750"/>
            <a:ext cx="4110354" cy="12541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do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need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Gather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solving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problem?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4875" y="2689399"/>
            <a:ext cx="2093999" cy="2445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223" y="2689403"/>
            <a:ext cx="1764899" cy="24455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73677" y="3615023"/>
            <a:ext cx="8851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40955" y="2065620"/>
            <a:ext cx="3298825" cy="241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550" spc="262" baseline="-15569" dirty="0">
                <a:solidFill>
                  <a:srgbClr val="606060"/>
                </a:solidFill>
                <a:latin typeface="Arial MT"/>
                <a:cs typeface="Arial MT"/>
              </a:rPr>
              <a:t>+</a:t>
            </a:r>
            <a:r>
              <a:rPr sz="3500" spc="-13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1960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Gather</a:t>
            </a:r>
            <a:r>
              <a:rPr spc="-105" dirty="0"/>
              <a:t> </a:t>
            </a:r>
            <a:r>
              <a:rPr spc="-120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030" y="2051490"/>
            <a:ext cx="1761600" cy="1957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9513" y="2717756"/>
            <a:ext cx="14109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60" dirty="0">
                <a:solidFill>
                  <a:srgbClr val="FFFFFF"/>
                </a:solidFill>
                <a:latin typeface="Arial MT"/>
                <a:cs typeface="Arial MT"/>
              </a:rPr>
              <a:t>Collect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191" y="2072657"/>
            <a:ext cx="1761599" cy="1957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41985" y="2738923"/>
            <a:ext cx="16573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25" dirty="0">
                <a:solidFill>
                  <a:srgbClr val="FFFFFF"/>
                </a:solidFill>
                <a:latin typeface="Arial MT"/>
                <a:cs typeface="Arial MT"/>
              </a:rPr>
              <a:t>Cleaning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351" y="2051490"/>
            <a:ext cx="1761599" cy="19574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7836" y="2717756"/>
            <a:ext cx="1500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85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3579" y="2765653"/>
            <a:ext cx="476400" cy="529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5948" y="2786820"/>
            <a:ext cx="476399" cy="5291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Collect</a:t>
            </a:r>
            <a:r>
              <a:rPr spc="-100" dirty="0"/>
              <a:t> </a:t>
            </a:r>
            <a:r>
              <a:rPr spc="-135" dirty="0"/>
              <a:t>Data</a:t>
            </a:r>
            <a:r>
              <a:rPr spc="-7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IOT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798" y="1420348"/>
            <a:ext cx="1471799" cy="223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0361" y="1442406"/>
            <a:ext cx="2633099" cy="2194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7111" y="1442406"/>
            <a:ext cx="2422499" cy="2194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80437" y="3908960"/>
            <a:ext cx="256857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606060"/>
                </a:solidFill>
                <a:latin typeface="Arial Black"/>
                <a:cs typeface="Arial Black"/>
              </a:rPr>
              <a:t>Phone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60" dirty="0">
                <a:solidFill>
                  <a:srgbClr val="606060"/>
                </a:solidFill>
                <a:latin typeface="Arial Black"/>
                <a:cs typeface="Arial Black"/>
              </a:rPr>
              <a:t>&amp;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Black"/>
                <a:cs typeface="Arial Black"/>
              </a:rPr>
              <a:t>Devices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Cheaper,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faster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smaller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6634" y="3908960"/>
            <a:ext cx="188277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Connectivity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Wifi,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4G,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NFC,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80" dirty="0">
                <a:solidFill>
                  <a:srgbClr val="606060"/>
                </a:solidFill>
                <a:latin typeface="Arial MT"/>
                <a:cs typeface="Arial MT"/>
              </a:rPr>
              <a:t>GPS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354" y="1489403"/>
            <a:ext cx="4350299" cy="3376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91412" y="2643603"/>
            <a:ext cx="3354704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indent="-245745">
              <a:lnSpc>
                <a:spcPct val="100000"/>
              </a:lnSpc>
              <a:spcBef>
                <a:spcPts val="100"/>
              </a:spcBef>
              <a:buChar char="•"/>
              <a:tabLst>
                <a:tab pos="258445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Groups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networked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computers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Interact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achieve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common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goal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39802" y="1015634"/>
            <a:ext cx="11391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5" dirty="0">
                <a:solidFill>
                  <a:srgbClr val="606060"/>
                </a:solidFill>
                <a:latin typeface="Arial MT"/>
                <a:cs typeface="Arial MT"/>
              </a:rPr>
              <a:t>Distributed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5280" y="2768583"/>
            <a:ext cx="32537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indent="-245745">
              <a:lnSpc>
                <a:spcPct val="100000"/>
              </a:lnSpc>
              <a:spcBef>
                <a:spcPts val="100"/>
              </a:spcBef>
              <a:buChar char="•"/>
              <a:tabLst>
                <a:tab pos="25844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Many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processors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Cores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interact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using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Memory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bus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66" y="3689093"/>
            <a:ext cx="4052100" cy="937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68084" y="4013039"/>
            <a:ext cx="718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005" y="1695551"/>
            <a:ext cx="1240155" cy="1038860"/>
            <a:chOff x="319005" y="1695551"/>
            <a:chExt cx="1240155" cy="1038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05" y="1695551"/>
              <a:ext cx="1239800" cy="1038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05" y="1720951"/>
              <a:ext cx="1138199" cy="9371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0580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5589" y="1695551"/>
            <a:ext cx="1240155" cy="1038860"/>
            <a:chOff x="1765589" y="1695551"/>
            <a:chExt cx="1240155" cy="10388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589" y="1695551"/>
              <a:ext cx="1239800" cy="103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389" y="1720951"/>
              <a:ext cx="1138199" cy="9371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57163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12172" y="1695551"/>
            <a:ext cx="1240155" cy="1038860"/>
            <a:chOff x="3212172" y="1695551"/>
            <a:chExt cx="1240155" cy="10388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172" y="1695551"/>
              <a:ext cx="1239800" cy="1038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2972" y="1720951"/>
              <a:ext cx="1138200" cy="9371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03748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6376" y="2817532"/>
            <a:ext cx="648335" cy="763270"/>
            <a:chOff x="586376" y="2817532"/>
            <a:chExt cx="648335" cy="7632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376" y="2817532"/>
              <a:ext cx="648281" cy="762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176" y="2842932"/>
              <a:ext cx="546681" cy="66119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061259" y="2817532"/>
            <a:ext cx="648335" cy="763270"/>
            <a:chOff x="2061259" y="2817532"/>
            <a:chExt cx="648335" cy="76327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259" y="2817532"/>
              <a:ext cx="648281" cy="762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2058" y="2842932"/>
              <a:ext cx="546681" cy="66119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536141" y="2817532"/>
            <a:ext cx="648335" cy="763270"/>
            <a:chOff x="3536141" y="2817532"/>
            <a:chExt cx="648335" cy="76327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141" y="2817532"/>
              <a:ext cx="648281" cy="762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6941" y="2842932"/>
              <a:ext cx="546680" cy="66119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48172" y="1122127"/>
            <a:ext cx="66433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06060"/>
                </a:solidFill>
                <a:latin typeface="Arial MT"/>
                <a:cs typeface="Arial MT"/>
              </a:rPr>
              <a:t>Multi</a:t>
            </a:r>
            <a:r>
              <a:rPr sz="19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606060"/>
                </a:solidFill>
                <a:latin typeface="Arial MT"/>
                <a:cs typeface="Arial MT"/>
              </a:rPr>
              <a:t>Core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606060"/>
                </a:solidFill>
                <a:latin typeface="Arial MT"/>
                <a:cs typeface="Arial MT"/>
              </a:rPr>
              <a:t>+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70" dirty="0">
                <a:solidFill>
                  <a:srgbClr val="606060"/>
                </a:solidFill>
                <a:latin typeface="Arial MT"/>
                <a:cs typeface="Arial MT"/>
              </a:rPr>
              <a:t>GPGPU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90" dirty="0">
                <a:solidFill>
                  <a:srgbClr val="606060"/>
                </a:solidFill>
                <a:latin typeface="Arial MT"/>
                <a:cs typeface="Arial MT"/>
              </a:rPr>
              <a:t>(General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25" dirty="0">
                <a:solidFill>
                  <a:srgbClr val="606060"/>
                </a:solidFill>
                <a:latin typeface="Arial MT"/>
                <a:cs typeface="Arial MT"/>
              </a:rPr>
              <a:t>Purpose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10" dirty="0">
                <a:solidFill>
                  <a:srgbClr val="606060"/>
                </a:solidFill>
                <a:latin typeface="Arial MT"/>
                <a:cs typeface="Arial MT"/>
              </a:rPr>
              <a:t>Graphics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45" dirty="0">
                <a:solidFill>
                  <a:srgbClr val="606060"/>
                </a:solidFill>
                <a:latin typeface="Arial MT"/>
                <a:cs typeface="Arial MT"/>
              </a:rPr>
              <a:t>Processing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Units)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2593" y="1197741"/>
          <a:ext cx="8138792" cy="3702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MULTI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CORE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GPGPU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3289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DISTRIBUTED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310">
                <a:tc>
                  <a:txBody>
                    <a:bodyPr/>
                    <a:lstStyle/>
                    <a:p>
                      <a:pPr marL="429895" marR="215265" indent="-207645">
                        <a:lnSpc>
                          <a:spcPct val="101600"/>
                        </a:lnSpc>
                        <a:spcBef>
                          <a:spcPts val="122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HANDLE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HUGE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DATA? 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(DISK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READ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INTENSIVE)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marL="138430" marR="133350" indent="2540" algn="ctr">
                        <a:lnSpc>
                          <a:spcPct val="101600"/>
                        </a:lnSpc>
                        <a:spcBef>
                          <a:spcPts val="70"/>
                        </a:spcBef>
                      </a:pPr>
                      <a:r>
                        <a:rPr sz="1600" spc="-1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REALLY</a:t>
                      </a:r>
                      <a:r>
                        <a:rPr sz="1600" spc="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FAST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COMMUNICATION</a:t>
                      </a:r>
                      <a:r>
                        <a:rPr sz="16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BETWEEN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CPUS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890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spc="-114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GREAT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MATHS/GRAPHICS?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93675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TOOLS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07645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060" marR="172085" indent="46990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Hadoop</a:t>
                      </a:r>
                      <a:r>
                        <a:rPr sz="1800" spc="-6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MR,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Apache</a:t>
                      </a:r>
                      <a:r>
                        <a:rPr sz="1800" spc="-8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 marR="290195" algn="ctr">
                        <a:lnSpc>
                          <a:spcPct val="100699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Keras, TensorFlow,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Caffe,</a:t>
                      </a:r>
                      <a:r>
                        <a:rPr sz="1800" spc="-4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 (Exp)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7815" marR="330835" indent="46990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Hadoop</a:t>
                      </a:r>
                      <a:r>
                        <a:rPr sz="1800" spc="-6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MR,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Apache</a:t>
                      </a:r>
                      <a:r>
                        <a:rPr sz="1800" spc="-8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7795" y="1667224"/>
            <a:ext cx="476399" cy="529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9939" y="2450963"/>
            <a:ext cx="452706" cy="552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7792" y="3177301"/>
            <a:ext cx="476399" cy="529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545" y="1667224"/>
            <a:ext cx="476399" cy="529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9888" y="1655703"/>
            <a:ext cx="452706" cy="5522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7743" y="2477235"/>
            <a:ext cx="476399" cy="529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7755" y="3177301"/>
            <a:ext cx="476399" cy="529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8539" y="2454126"/>
            <a:ext cx="452706" cy="5522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8539" y="3165763"/>
            <a:ext cx="452706" cy="55227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4859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3000" spc="-8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70" dirty="0">
                <a:solidFill>
                  <a:srgbClr val="606060"/>
                </a:solidFill>
                <a:latin typeface="Arial MT"/>
                <a:cs typeface="Arial MT"/>
              </a:rPr>
              <a:t>Traditional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75" dirty="0">
                <a:solidFill>
                  <a:srgbClr val="606060"/>
                </a:solidFill>
                <a:latin typeface="Arial MT"/>
                <a:cs typeface="Arial MT"/>
              </a:rPr>
              <a:t>vs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20" dirty="0">
                <a:solidFill>
                  <a:srgbClr val="606060"/>
                </a:solidFill>
                <a:latin typeface="Arial MT"/>
                <a:cs typeface="Arial MT"/>
              </a:rPr>
              <a:t>ML.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9100" y="3198322"/>
            <a:ext cx="5560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3000" spc="-100" dirty="0">
                <a:solidFill>
                  <a:srgbClr val="606060"/>
                </a:solidFill>
                <a:latin typeface="Arial MT"/>
                <a:cs typeface="Arial MT"/>
              </a:rPr>
              <a:t> you</a:t>
            </a:r>
            <a:r>
              <a:rPr sz="3000" spc="-35" dirty="0">
                <a:solidFill>
                  <a:srgbClr val="606060"/>
                </a:solidFill>
                <a:latin typeface="Arial MT"/>
                <a:cs typeface="Arial MT"/>
              </a:rPr>
              <a:t> would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30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385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8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30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606060"/>
                </a:solidFill>
                <a:latin typeface="Arial MT"/>
                <a:cs typeface="Arial MT"/>
              </a:rPr>
              <a:t>filter?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9325" y="1781637"/>
            <a:ext cx="1305560" cy="1219200"/>
            <a:chOff x="3919325" y="1781637"/>
            <a:chExt cx="1305560" cy="1219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9325" y="1781637"/>
              <a:ext cx="1219024" cy="1219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8662" y="1858710"/>
              <a:ext cx="476001" cy="4760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1425" y="975175"/>
            <a:ext cx="7521575" cy="4330065"/>
            <a:chOff x="811425" y="975175"/>
            <a:chExt cx="7521575" cy="4330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425" y="975175"/>
              <a:ext cx="7521249" cy="4329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01049" y="24684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1049" y="24684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2534" y="25048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2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9687" y="2463687"/>
            <a:ext cx="340995" cy="331470"/>
            <a:chOff x="1569687" y="2463687"/>
            <a:chExt cx="340995" cy="331470"/>
          </a:xfrm>
        </p:grpSpPr>
        <p:sp>
          <p:nvSpPr>
            <p:cNvPr id="9" name="object 9"/>
            <p:cNvSpPr/>
            <p:nvPr/>
          </p:nvSpPr>
          <p:spPr>
            <a:xfrm>
              <a:off x="1574450" y="2468449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69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4450" y="2468449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69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95934" y="25048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77662" y="2651487"/>
            <a:ext cx="340995" cy="331470"/>
            <a:chOff x="6077662" y="2651487"/>
            <a:chExt cx="340995" cy="331470"/>
          </a:xfrm>
        </p:grpSpPr>
        <p:sp>
          <p:nvSpPr>
            <p:cNvPr id="13" name="object 13"/>
            <p:cNvSpPr/>
            <p:nvPr/>
          </p:nvSpPr>
          <p:spPr>
            <a:xfrm>
              <a:off x="6082424" y="26562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82424" y="26562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03908" y="26926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3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5025" y="1041043"/>
            <a:ext cx="113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606060"/>
                </a:solidFill>
                <a:latin typeface="Arial Black"/>
                <a:cs typeface="Arial Black"/>
              </a:rPr>
              <a:t>Problems?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041043"/>
            <a:ext cx="7797800" cy="361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03985" algn="ctr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Problems?</a:t>
            </a:r>
            <a:endParaRPr sz="1800">
              <a:latin typeface="Arial Black"/>
              <a:cs typeface="Arial Black"/>
            </a:endParaRPr>
          </a:p>
          <a:p>
            <a:pPr marL="379095" indent="-366395">
              <a:lnSpc>
                <a:spcPct val="100000"/>
              </a:lnSpc>
              <a:spcBef>
                <a:spcPts val="139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Problem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trivial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likely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become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long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list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complex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Pretty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hard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If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spammers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notice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All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their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emails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containing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“4U”</a:t>
            </a:r>
            <a:r>
              <a:rPr sz="1800" spc="-13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blocked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They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might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start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writing </a:t>
            </a:r>
            <a:r>
              <a:rPr sz="1800" spc="-40" dirty="0">
                <a:solidFill>
                  <a:srgbClr val="606060"/>
                </a:solidFill>
                <a:latin typeface="Arial Black"/>
                <a:cs typeface="Arial Black"/>
              </a:rPr>
              <a:t>“For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U”</a:t>
            </a:r>
            <a:r>
              <a:rPr sz="1800" spc="-12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instead</a:t>
            </a:r>
            <a:endParaRPr sz="1800">
              <a:latin typeface="Arial MT"/>
              <a:cs typeface="Arial MT"/>
            </a:endParaRPr>
          </a:p>
          <a:p>
            <a:pPr marL="836294" marR="5080" lvl="1" indent="-367030">
              <a:lnSpc>
                <a:spcPct val="149300"/>
              </a:lnSpc>
              <a:spcBef>
                <a:spcPts val="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If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spammers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working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around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filter,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need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writing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forever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4171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3000" spc="-1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29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10" dirty="0">
                <a:solidFill>
                  <a:srgbClr val="606060"/>
                </a:solidFill>
                <a:latin typeface="Arial MT"/>
                <a:cs typeface="Arial MT"/>
              </a:rPr>
              <a:t>Learning?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375" y="2486660"/>
            <a:ext cx="6216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Let</a:t>
            </a:r>
            <a:r>
              <a:rPr sz="3000" spc="-1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75" dirty="0">
                <a:solidFill>
                  <a:srgbClr val="606060"/>
                </a:solidFill>
                <a:latin typeface="Arial MT"/>
                <a:cs typeface="Arial MT"/>
              </a:rPr>
              <a:t>us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55" dirty="0">
                <a:solidFill>
                  <a:srgbClr val="606060"/>
                </a:solidFill>
                <a:latin typeface="Arial MT"/>
                <a:cs typeface="Arial MT"/>
              </a:rPr>
              <a:t>understand</a:t>
            </a:r>
            <a:r>
              <a:rPr sz="30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9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60" dirty="0">
                <a:solidFill>
                  <a:srgbClr val="606060"/>
                </a:solidFill>
                <a:latin typeface="Arial MT"/>
                <a:cs typeface="Arial MT"/>
              </a:rPr>
              <a:t>use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90" dirty="0">
                <a:solidFill>
                  <a:srgbClr val="606060"/>
                </a:solidFill>
                <a:latin typeface="Arial MT"/>
                <a:cs typeface="Arial MT"/>
              </a:rPr>
              <a:t>case...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050" y="1042124"/>
            <a:ext cx="6770001" cy="41278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948200"/>
            <a:ext cx="7083425" cy="28924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filter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based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on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techniques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Which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Arial MT"/>
                <a:cs typeface="Arial MT"/>
              </a:rPr>
              <a:t>phrases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good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predictors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detecting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unusually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frequent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patterns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Much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shorter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50" dirty="0">
                <a:solidFill>
                  <a:srgbClr val="606060"/>
                </a:solidFill>
                <a:latin typeface="Arial MT"/>
                <a:cs typeface="Arial MT"/>
              </a:rPr>
              <a:t>Easier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Most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likely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more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accurate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than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traditional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approach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948200"/>
            <a:ext cx="7325359" cy="12541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Unlike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traditional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approach,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ML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techniques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notice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0" dirty="0">
                <a:solidFill>
                  <a:srgbClr val="606060"/>
                </a:solidFill>
                <a:latin typeface="Arial Black"/>
                <a:cs typeface="Arial Black"/>
              </a:rPr>
              <a:t>“For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U”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606060"/>
                </a:solidFill>
                <a:latin typeface="Arial MT"/>
                <a:cs typeface="Arial MT"/>
              </a:rPr>
              <a:t>has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become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unusually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frequent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flagged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users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starts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flagging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them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our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intervention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4450" y="2425300"/>
            <a:ext cx="5795499" cy="2555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948200"/>
            <a:ext cx="7851775" cy="24828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145" dirty="0">
                <a:solidFill>
                  <a:srgbClr val="606060"/>
                </a:solidFill>
                <a:latin typeface="Arial Black"/>
                <a:cs typeface="Arial Black"/>
              </a:rPr>
              <a:t>Can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help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Black"/>
                <a:cs typeface="Arial Black"/>
              </a:rPr>
              <a:t>humans</a:t>
            </a:r>
            <a:r>
              <a:rPr sz="18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ML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algorithms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can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inspected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see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learned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22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filter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after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enough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Reveals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combinations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believes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predictors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reveal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unsuspected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correlations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or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trend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Lead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better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understanding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problem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humans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224" y="1072268"/>
            <a:ext cx="248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606060"/>
                </a:solidFill>
                <a:latin typeface="Arial Black"/>
                <a:cs typeface="Arial Black"/>
              </a:rPr>
              <a:t>Can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help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Black"/>
                <a:cs typeface="Arial Black"/>
              </a:rPr>
              <a:t>humans</a:t>
            </a:r>
            <a:r>
              <a:rPr sz="18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962" y="1580725"/>
            <a:ext cx="6180073" cy="3635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204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spc="-35" dirty="0"/>
              <a:t>Artificial</a:t>
            </a:r>
            <a:r>
              <a:rPr spc="-65" dirty="0"/>
              <a:t> </a:t>
            </a:r>
            <a:r>
              <a:rPr spc="-125" dirty="0"/>
              <a:t>intelligence</a:t>
            </a:r>
            <a:r>
              <a:rPr spc="-60" dirty="0"/>
              <a:t> </a:t>
            </a:r>
            <a:r>
              <a:rPr spc="-10" dirty="0"/>
              <a:t>(AI):</a:t>
            </a: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pc="-135" dirty="0"/>
              <a:t>The</a:t>
            </a:r>
            <a:r>
              <a:rPr spc="-60" dirty="0"/>
              <a:t> </a:t>
            </a:r>
            <a:r>
              <a:rPr spc="-125" dirty="0"/>
              <a:t>intelligence</a:t>
            </a:r>
            <a:r>
              <a:rPr spc="-40" dirty="0"/>
              <a:t> </a:t>
            </a:r>
            <a:r>
              <a:rPr spc="-90" dirty="0"/>
              <a:t>exhibited</a:t>
            </a:r>
            <a:r>
              <a:rPr spc="-35" dirty="0"/>
              <a:t> </a:t>
            </a:r>
            <a:r>
              <a:rPr spc="-190" dirty="0"/>
              <a:t>by</a:t>
            </a:r>
            <a:r>
              <a:rPr spc="-20" dirty="0"/>
              <a:t> </a:t>
            </a:r>
            <a:r>
              <a:rPr spc="-165" dirty="0"/>
              <a:t>machines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6" y="1202357"/>
            <a:ext cx="4141499" cy="3454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5375" y="1064299"/>
            <a:ext cx="327914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6" y="1202357"/>
            <a:ext cx="4141499" cy="3454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5375" y="1064299"/>
            <a:ext cx="3519804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3"/>
            <a:ext cx="4142104" cy="3455035"/>
            <a:chOff x="357206" y="1202353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45375" y="1064299"/>
            <a:ext cx="3519804" cy="207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3"/>
            <a:ext cx="4142104" cy="3455035"/>
            <a:chOff x="357206" y="1202353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45375" y="1064299"/>
            <a:ext cx="3519804" cy="245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Have</a:t>
            </a:r>
            <a:r>
              <a:rPr spc="-5" dirty="0"/>
              <a:t> </a:t>
            </a:r>
            <a:r>
              <a:rPr spc="-90" dirty="0"/>
              <a:t>You</a:t>
            </a:r>
            <a:r>
              <a:rPr spc="-50" dirty="0"/>
              <a:t> </a:t>
            </a:r>
            <a:r>
              <a:rPr spc="-254" dirty="0"/>
              <a:t>Played</a:t>
            </a:r>
            <a:r>
              <a:rPr spc="-5" dirty="0"/>
              <a:t> </a:t>
            </a:r>
            <a:r>
              <a:rPr spc="-145" dirty="0"/>
              <a:t>Mario?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387" y="1019585"/>
            <a:ext cx="5661600" cy="3920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96049" y="5029654"/>
            <a:ext cx="4239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How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606060"/>
                </a:solidFill>
                <a:latin typeface="Arial Black"/>
                <a:cs typeface="Arial Black"/>
              </a:rPr>
              <a:t>much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85" dirty="0">
                <a:solidFill>
                  <a:srgbClr val="606060"/>
                </a:solidFill>
                <a:latin typeface="Arial Black"/>
                <a:cs typeface="Arial Black"/>
              </a:rPr>
              <a:t>time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00" dirty="0">
                <a:solidFill>
                  <a:srgbClr val="606060"/>
                </a:solidFill>
                <a:latin typeface="Arial Black"/>
                <a:cs typeface="Arial Black"/>
              </a:rPr>
              <a:t>did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75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606060"/>
                </a:solidFill>
                <a:latin typeface="Arial Black"/>
                <a:cs typeface="Arial Black"/>
              </a:rPr>
              <a:t>take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4" dirty="0">
                <a:solidFill>
                  <a:srgbClr val="606060"/>
                </a:solidFill>
                <a:latin typeface="Arial Black"/>
                <a:cs typeface="Arial Black"/>
              </a:rPr>
              <a:t>you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85" dirty="0">
                <a:solidFill>
                  <a:srgbClr val="606060"/>
                </a:solidFill>
                <a:latin typeface="Arial Black"/>
                <a:cs typeface="Arial Black"/>
              </a:rPr>
              <a:t>to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70" dirty="0">
                <a:solidFill>
                  <a:srgbClr val="606060"/>
                </a:solidFill>
                <a:latin typeface="Arial Black"/>
                <a:cs typeface="Arial Black"/>
              </a:rPr>
              <a:t>&amp;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40" dirty="0">
                <a:solidFill>
                  <a:srgbClr val="606060"/>
                </a:solidFill>
                <a:latin typeface="Arial Black"/>
                <a:cs typeface="Arial Black"/>
              </a:rPr>
              <a:t>win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the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606060"/>
                </a:solidFill>
                <a:latin typeface="Arial Black"/>
                <a:cs typeface="Arial Black"/>
              </a:rPr>
              <a:t>princess?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2"/>
            <a:ext cx="4142104" cy="3455035"/>
            <a:chOff x="357206" y="1202352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20" y="1239398"/>
              <a:ext cx="881549" cy="708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895" y="1202352"/>
              <a:ext cx="976837" cy="846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45375" y="1064299"/>
            <a:ext cx="3519804" cy="281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Decision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Making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2"/>
            <a:ext cx="4142104" cy="3455035"/>
            <a:chOff x="357206" y="1202352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20" y="1239398"/>
              <a:ext cx="881549" cy="708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895" y="1202352"/>
              <a:ext cx="1953621" cy="846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45375" y="1064299"/>
            <a:ext cx="3519804" cy="317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Decision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Making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Translation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0" dirty="0">
                <a:solidFill>
                  <a:srgbClr val="606060"/>
                </a:solidFill>
                <a:latin typeface="Arial MT"/>
                <a:cs typeface="Arial MT"/>
              </a:rPr>
              <a:t>between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languages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7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105" dirty="0"/>
              <a:t>Mythology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80" dirty="0"/>
              <a:t>Fiction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4475" y="1350524"/>
            <a:ext cx="3745229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214629" indent="-308610" algn="just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every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mythology,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there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some 	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form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mechanical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man</a:t>
            </a:r>
            <a:r>
              <a:rPr sz="1800" spc="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talos 	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from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 greek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mythology.</a:t>
            </a:r>
            <a:endParaRPr sz="1800">
              <a:latin typeface="Arial MT"/>
              <a:cs typeface="Arial MT"/>
            </a:endParaRPr>
          </a:p>
          <a:p>
            <a:pPr marL="321945" marR="55372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fiction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novels,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Mary </a:t>
            </a:r>
            <a:r>
              <a:rPr sz="1800" spc="-140" dirty="0">
                <a:solidFill>
                  <a:srgbClr val="606060"/>
                </a:solidFill>
                <a:latin typeface="Arial MT"/>
                <a:cs typeface="Arial MT"/>
              </a:rPr>
              <a:t>Shelley’s</a:t>
            </a:r>
            <a:r>
              <a:rPr sz="1800" spc="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Frankenstein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fascinated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idea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creating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which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behave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like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human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48857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40817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145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215" dirty="0"/>
              <a:t>Summer</a:t>
            </a:r>
            <a:r>
              <a:rPr spc="-1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135" dirty="0"/>
              <a:t>1956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9774" y="1445774"/>
            <a:ext cx="368300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186055" indent="-309880">
              <a:lnSpc>
                <a:spcPct val="114599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term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artificial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was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coined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315"/>
              </a:spcBef>
              <a:buChar char="•"/>
              <a:tabLst>
                <a:tab pos="779145" algn="l"/>
              </a:tabLst>
            </a:pP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John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McCarthy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315"/>
              </a:spcBef>
              <a:buChar char="•"/>
              <a:tabLst>
                <a:tab pos="7791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workshop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at</a:t>
            </a:r>
            <a:endParaRPr sz="1800">
              <a:latin typeface="Arial MT"/>
              <a:cs typeface="Arial MT"/>
            </a:endParaRPr>
          </a:p>
          <a:p>
            <a:pPr marL="779145" marR="340995" lvl="1" indent="-309880">
              <a:lnSpc>
                <a:spcPct val="114599"/>
              </a:lnSpc>
              <a:buChar char="•"/>
              <a:tabLst>
                <a:tab pos="779145" algn="l"/>
              </a:tabLst>
            </a:pP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Dartmouth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College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New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Hampshire</a:t>
            </a:r>
            <a:endParaRPr sz="1800">
              <a:latin typeface="Arial MT"/>
              <a:cs typeface="Arial MT"/>
            </a:endParaRPr>
          </a:p>
          <a:p>
            <a:pPr marL="779145" marR="5080" lvl="1" indent="-309880">
              <a:lnSpc>
                <a:spcPct val="114599"/>
              </a:lnSpc>
              <a:buChar char="•"/>
              <a:tabLst>
                <a:tab pos="779145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Along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Marvin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Minsky,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Claude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Shannon,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Nathaniel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Rochester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616" y="148857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Sub-</a:t>
            </a:r>
            <a:r>
              <a:rPr spc="-165" dirty="0"/>
              <a:t>objectives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5" dirty="0"/>
              <a:t>AI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3750" y="431074"/>
            <a:ext cx="4988699" cy="492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73996" y="2624796"/>
            <a:ext cx="9486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6839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Artificial 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2744" y="3775173"/>
            <a:ext cx="1701164" cy="1654175"/>
            <a:chOff x="5142744" y="3775173"/>
            <a:chExt cx="1701164" cy="1654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2744" y="3775173"/>
              <a:ext cx="1700900" cy="1653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93544" y="3800572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9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5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9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8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29" y="479099"/>
                  </a:lnTo>
                  <a:lnTo>
                    <a:pt x="1556760" y="526339"/>
                  </a:lnTo>
                  <a:lnTo>
                    <a:pt x="1571903" y="574684"/>
                  </a:lnTo>
                  <a:lnTo>
                    <a:pt x="1583792" y="623983"/>
                  </a:lnTo>
                  <a:lnTo>
                    <a:pt x="1592364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7" y="869906"/>
                  </a:lnTo>
                  <a:lnTo>
                    <a:pt x="1586416" y="915605"/>
                  </a:lnTo>
                  <a:lnTo>
                    <a:pt x="1576618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8" y="1088471"/>
                  </a:lnTo>
                  <a:lnTo>
                    <a:pt x="1512145" y="1128800"/>
                  </a:lnTo>
                  <a:lnTo>
                    <a:pt x="1490123" y="1167812"/>
                  </a:lnTo>
                  <a:lnTo>
                    <a:pt x="1465908" y="1205425"/>
                  </a:lnTo>
                  <a:lnTo>
                    <a:pt x="1439583" y="1241559"/>
                  </a:lnTo>
                  <a:lnTo>
                    <a:pt x="1411231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3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2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6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45724" y="4184370"/>
            <a:ext cx="89408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1285" algn="just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Natural language </a:t>
            </a:r>
            <a:r>
              <a:rPr sz="1600" spc="-10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80181" y="2671561"/>
            <a:ext cx="1701164" cy="1654175"/>
            <a:chOff x="6780181" y="2671561"/>
            <a:chExt cx="1701164" cy="16541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0181" y="2671561"/>
              <a:ext cx="1700900" cy="1653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30981" y="2696961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7" y="1546588"/>
                  </a:lnTo>
                  <a:lnTo>
                    <a:pt x="655911" y="1539695"/>
                  </a:lnTo>
                  <a:lnTo>
                    <a:pt x="609766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7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4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0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7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6" y="22012"/>
                  </a:lnTo>
                  <a:lnTo>
                    <a:pt x="655911" y="12504"/>
                  </a:lnTo>
                  <a:lnTo>
                    <a:pt x="702997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59342" y="3328408"/>
            <a:ext cx="742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Navigate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55315" y="2494698"/>
            <a:ext cx="1701164" cy="1654175"/>
            <a:chOff x="3555315" y="2494698"/>
            <a:chExt cx="1701164" cy="16541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5315" y="2494698"/>
              <a:ext cx="1700900" cy="1653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6115" y="2520098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4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0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5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7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3" y="164733"/>
                  </a:lnTo>
                  <a:lnTo>
                    <a:pt x="1329552" y="194866"/>
                  </a:lnTo>
                  <a:lnTo>
                    <a:pt x="1365087" y="227314"/>
                  </a:lnTo>
                  <a:lnTo>
                    <a:pt x="1401199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5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5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0"/>
                  </a:lnTo>
                  <a:lnTo>
                    <a:pt x="1279232" y="1397187"/>
                  </a:lnTo>
                  <a:lnTo>
                    <a:pt x="1242003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4" y="1530187"/>
                  </a:lnTo>
                  <a:lnTo>
                    <a:pt x="943388" y="1539695"/>
                  </a:lnTo>
                  <a:lnTo>
                    <a:pt x="896303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31860" y="3027720"/>
            <a:ext cx="9480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8735">
              <a:lnSpc>
                <a:spcPct val="101600"/>
              </a:lnSpc>
              <a:spcBef>
                <a:spcPts val="7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Represent 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Knowledge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0869" y="791070"/>
            <a:ext cx="1701164" cy="1654175"/>
            <a:chOff x="6270869" y="791070"/>
            <a:chExt cx="1701164" cy="16541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869" y="791070"/>
              <a:ext cx="1700900" cy="16538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21669" y="816470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50" y="1552200"/>
                  </a:moveTo>
                  <a:lnTo>
                    <a:pt x="750937" y="1550783"/>
                  </a:lnTo>
                  <a:lnTo>
                    <a:pt x="702997" y="1546588"/>
                  </a:lnTo>
                  <a:lnTo>
                    <a:pt x="655912" y="1539696"/>
                  </a:lnTo>
                  <a:lnTo>
                    <a:pt x="609766" y="1530187"/>
                  </a:lnTo>
                  <a:lnTo>
                    <a:pt x="564643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7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9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7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3" y="34056"/>
                  </a:lnTo>
                  <a:lnTo>
                    <a:pt x="609766" y="22012"/>
                  </a:lnTo>
                  <a:lnTo>
                    <a:pt x="655912" y="12504"/>
                  </a:lnTo>
                  <a:lnTo>
                    <a:pt x="702997" y="5611"/>
                  </a:lnTo>
                  <a:lnTo>
                    <a:pt x="750937" y="1416"/>
                  </a:lnTo>
                  <a:lnTo>
                    <a:pt x="799650" y="0"/>
                  </a:lnTo>
                  <a:lnTo>
                    <a:pt x="847508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6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7" y="88703"/>
                  </a:lnTo>
                  <a:lnTo>
                    <a:pt x="1212788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60" y="388538"/>
                  </a:lnTo>
                  <a:lnTo>
                    <a:pt x="1516975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4"/>
                  </a:lnTo>
                  <a:lnTo>
                    <a:pt x="1583793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300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2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9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4" y="1340268"/>
                  </a:lnTo>
                  <a:lnTo>
                    <a:pt x="1314854" y="1369671"/>
                  </a:lnTo>
                  <a:lnTo>
                    <a:pt x="1279233" y="1397187"/>
                  </a:lnTo>
                  <a:lnTo>
                    <a:pt x="1242003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4" y="1503645"/>
                  </a:lnTo>
                  <a:lnTo>
                    <a:pt x="1034657" y="1518143"/>
                  </a:lnTo>
                  <a:lnTo>
                    <a:pt x="989534" y="1530187"/>
                  </a:lnTo>
                  <a:lnTo>
                    <a:pt x="943388" y="1539696"/>
                  </a:lnTo>
                  <a:lnTo>
                    <a:pt x="896303" y="1546588"/>
                  </a:lnTo>
                  <a:lnTo>
                    <a:pt x="848362" y="1550783"/>
                  </a:lnTo>
                  <a:lnTo>
                    <a:pt x="799650" y="1552200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92944" y="1447917"/>
            <a:ext cx="855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Arial MT"/>
                <a:cs typeface="Arial MT"/>
              </a:rPr>
              <a:t>Reasoning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50289" y="698037"/>
            <a:ext cx="1701164" cy="1654175"/>
            <a:chOff x="4250289" y="698037"/>
            <a:chExt cx="1701164" cy="165417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0289" y="698037"/>
              <a:ext cx="1700900" cy="16538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01088" y="723437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4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40522" y="1354884"/>
            <a:ext cx="920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55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55" dirty="0"/>
              <a:t>Represent</a:t>
            </a:r>
            <a:r>
              <a:rPr spc="-50" dirty="0"/>
              <a:t> </a:t>
            </a:r>
            <a:r>
              <a:rPr spc="-125" dirty="0"/>
              <a:t>Knowledge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368685"/>
            <a:ext cx="3639820" cy="255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marR="142240" indent="-300990">
              <a:lnSpc>
                <a:spcPct val="1484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spc="-85" dirty="0">
                <a:solidFill>
                  <a:srgbClr val="606060"/>
                </a:solidFill>
                <a:latin typeface="Arial MT"/>
                <a:cs typeface="Arial MT"/>
              </a:rPr>
              <a:t>Understanding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20" dirty="0">
                <a:solidFill>
                  <a:srgbClr val="606060"/>
                </a:solidFill>
                <a:latin typeface="Arial MT"/>
                <a:cs typeface="Arial MT"/>
              </a:rPr>
              <a:t>classifying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terms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or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e.g.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computer?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thought?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tool?</a:t>
            </a:r>
            <a:endParaRPr sz="1600">
              <a:latin typeface="Arial MT"/>
              <a:cs typeface="Arial MT"/>
            </a:endParaRPr>
          </a:p>
          <a:p>
            <a:pPr marL="313055" marR="5080" indent="-300990">
              <a:lnSpc>
                <a:spcPct val="148400"/>
              </a:lnSpc>
              <a:buChar char="•"/>
              <a:tabLst>
                <a:tab pos="313055" algn="l"/>
              </a:tabLst>
            </a:pPr>
            <a:r>
              <a:rPr sz="1600" spc="-170" dirty="0">
                <a:solidFill>
                  <a:srgbClr val="606060"/>
                </a:solidFill>
                <a:latin typeface="Arial MT"/>
                <a:cs typeface="Arial MT"/>
              </a:rPr>
              <a:t>Languages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like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606060"/>
                </a:solidFill>
                <a:latin typeface="Arial Black"/>
                <a:cs typeface="Arial Black"/>
              </a:rPr>
              <a:t>lisp</a:t>
            </a:r>
            <a:r>
              <a:rPr sz="1600" spc="-9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were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created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the </a:t>
            </a:r>
            <a:r>
              <a:rPr sz="1600" spc="-165" dirty="0">
                <a:solidFill>
                  <a:srgbClr val="606060"/>
                </a:solidFill>
                <a:latin typeface="Arial MT"/>
                <a:cs typeface="Arial MT"/>
              </a:rPr>
              <a:t>same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purpose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488570"/>
            <a:ext cx="4124399" cy="3251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225" dirty="0"/>
              <a:t>Reasoning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32676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puzzle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6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- </a:t>
            </a:r>
            <a:r>
              <a:rPr sz="1600" spc="-125" dirty="0">
                <a:solidFill>
                  <a:srgbClr val="606060"/>
                </a:solidFill>
                <a:latin typeface="Arial MT"/>
                <a:cs typeface="Arial MT"/>
              </a:rPr>
              <a:t>Chess,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Go,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Prove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Geometry</a:t>
            </a:r>
            <a:r>
              <a:rPr sz="16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theorems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Diagnose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diseases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50" dirty="0"/>
              <a:t>Navigate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368685"/>
            <a:ext cx="3856354" cy="21971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5" dirty="0">
                <a:solidFill>
                  <a:srgbClr val="606060"/>
                </a:solidFill>
                <a:latin typeface="Arial MT"/>
                <a:cs typeface="Arial MT"/>
              </a:rPr>
              <a:t>plan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navigate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the 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locate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destination?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pick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path?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pick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short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path?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 to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avoid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obstacles?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move?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13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60" dirty="0"/>
              <a:t>Natural</a:t>
            </a:r>
            <a:r>
              <a:rPr spc="-65" dirty="0"/>
              <a:t> </a:t>
            </a:r>
            <a:r>
              <a:rPr spc="-300" dirty="0"/>
              <a:t>Language</a:t>
            </a:r>
            <a:r>
              <a:rPr spc="-5" dirty="0"/>
              <a:t> </a:t>
            </a:r>
            <a:r>
              <a:rPr spc="-175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45757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5" dirty="0">
                <a:solidFill>
                  <a:srgbClr val="606060"/>
                </a:solidFill>
                <a:latin typeface="Arial MT"/>
                <a:cs typeface="Arial MT"/>
              </a:rPr>
              <a:t>speak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understand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20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sense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out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sentence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10" dirty="0"/>
              <a:t>Perception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56552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606060"/>
                </a:solidFill>
                <a:latin typeface="Arial MT"/>
                <a:cs typeface="Arial MT"/>
              </a:rPr>
              <a:t>see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60" dirty="0">
                <a:solidFill>
                  <a:srgbClr val="606060"/>
                </a:solidFill>
                <a:latin typeface="Arial MT"/>
                <a:cs typeface="Arial MT"/>
              </a:rPr>
              <a:t>From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sound,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sight,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touch,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smell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Have</a:t>
            </a:r>
            <a:r>
              <a:rPr spc="-5" dirty="0"/>
              <a:t> </a:t>
            </a:r>
            <a:r>
              <a:rPr spc="-90" dirty="0"/>
              <a:t>You</a:t>
            </a:r>
            <a:r>
              <a:rPr spc="-50" dirty="0"/>
              <a:t> </a:t>
            </a:r>
            <a:r>
              <a:rPr spc="-254" dirty="0"/>
              <a:t>Played</a:t>
            </a:r>
            <a:r>
              <a:rPr spc="-5" dirty="0"/>
              <a:t> </a:t>
            </a:r>
            <a:r>
              <a:rPr spc="-145" dirty="0"/>
              <a:t>Mario?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387" y="1019585"/>
            <a:ext cx="5661600" cy="3920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42247" y="5029654"/>
            <a:ext cx="165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606060"/>
                </a:solidFill>
                <a:latin typeface="Arial Black"/>
                <a:cs typeface="Arial Black"/>
              </a:rPr>
              <a:t>Did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05" dirty="0">
                <a:solidFill>
                  <a:srgbClr val="606060"/>
                </a:solidFill>
                <a:latin typeface="Arial Black"/>
                <a:cs typeface="Arial Black"/>
              </a:rPr>
              <a:t>Anyone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606060"/>
                </a:solidFill>
                <a:latin typeface="Arial Black"/>
                <a:cs typeface="Arial Black"/>
              </a:rPr>
              <a:t>teach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20" dirty="0">
                <a:solidFill>
                  <a:srgbClr val="606060"/>
                </a:solidFill>
                <a:latin typeface="Arial Black"/>
                <a:cs typeface="Arial Black"/>
              </a:rPr>
              <a:t>you?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70" dirty="0"/>
              <a:t>Generalised</a:t>
            </a:r>
            <a:r>
              <a:rPr spc="-40" dirty="0"/>
              <a:t> </a:t>
            </a:r>
            <a:r>
              <a:rPr spc="-114" dirty="0"/>
              <a:t>Intelligence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639820" cy="269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5" dirty="0">
                <a:solidFill>
                  <a:srgbClr val="606060"/>
                </a:solidFill>
                <a:latin typeface="Arial MT"/>
                <a:cs typeface="Arial MT"/>
              </a:rPr>
              <a:t>these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previous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building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606060"/>
                </a:solidFill>
                <a:latin typeface="Arial MT"/>
                <a:cs typeface="Arial MT"/>
              </a:rPr>
              <a:t>blocks,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>
              <a:lnSpc>
                <a:spcPct val="100000"/>
              </a:lnSpc>
            </a:pP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following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should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emerge: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Emotional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Creativity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Reasoning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Intuition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spc="70" dirty="0"/>
              <a:t>to</a:t>
            </a:r>
            <a:r>
              <a:rPr spc="-45" dirty="0"/>
              <a:t> </a:t>
            </a:r>
            <a:r>
              <a:rPr spc="-135" dirty="0"/>
              <a:t>Achieve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5025" y="378175"/>
            <a:ext cx="7976870" cy="5003800"/>
            <a:chOff x="735025" y="378175"/>
            <a:chExt cx="7976870" cy="500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9452" y="472747"/>
              <a:ext cx="4789799" cy="483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684" y="3003608"/>
              <a:ext cx="2396900" cy="237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2484" y="3029008"/>
              <a:ext cx="2295299" cy="2276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1052" y="2304880"/>
              <a:ext cx="2570600" cy="2550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1852" y="2330280"/>
              <a:ext cx="2468999" cy="2448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25" y="1222362"/>
              <a:ext cx="2725700" cy="2703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825" y="1247762"/>
              <a:ext cx="2624099" cy="2602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5982" y="378175"/>
              <a:ext cx="1949300" cy="193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6782" y="403575"/>
              <a:ext cx="1847699" cy="18326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44037" y="1175272"/>
            <a:ext cx="752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Robotics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81742" y="4270747"/>
            <a:ext cx="1064260" cy="1065530"/>
            <a:chOff x="4081742" y="4270747"/>
            <a:chExt cx="1064260" cy="106553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742" y="4270747"/>
              <a:ext cx="1064000" cy="1065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2542" y="4296147"/>
              <a:ext cx="962399" cy="9635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25134" y="2280384"/>
            <a:ext cx="6821805" cy="27165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14629" marR="5482590" indent="-202565">
              <a:lnSpc>
                <a:spcPct val="101600"/>
              </a:lnSpc>
              <a:spcBef>
                <a:spcPts val="70"/>
              </a:spcBef>
            </a:pP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Computing</a:t>
            </a:r>
            <a:endParaRPr sz="1600">
              <a:latin typeface="Arial MT"/>
              <a:cs typeface="Arial MT"/>
            </a:endParaRPr>
          </a:p>
          <a:p>
            <a:pPr marL="2445385">
              <a:lnSpc>
                <a:spcPts val="1730"/>
              </a:lnSpc>
            </a:pP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Artificial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600">
              <a:latin typeface="Arial MT"/>
              <a:cs typeface="Arial MT"/>
            </a:endParaRPr>
          </a:p>
          <a:p>
            <a:pPr marL="5407025" marR="5080" indent="-215900">
              <a:lnSpc>
                <a:spcPct val="101600"/>
              </a:lnSpc>
            </a:pPr>
            <a:r>
              <a:rPr sz="1600" spc="-105" dirty="0">
                <a:solidFill>
                  <a:srgbClr val="FFFFFF"/>
                </a:solidFill>
                <a:latin typeface="Arial MT"/>
                <a:cs typeface="Arial MT"/>
              </a:rPr>
              <a:t>Rule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FFFFFF"/>
                </a:solidFill>
                <a:latin typeface="Arial MT"/>
                <a:cs typeface="Arial MT"/>
              </a:rPr>
              <a:t>Systems 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Expert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MT"/>
              <a:cs typeface="Arial MT"/>
            </a:endParaRPr>
          </a:p>
          <a:p>
            <a:pPr marR="484505" algn="ctr">
              <a:lnSpc>
                <a:spcPct val="100000"/>
              </a:lnSpc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1600">
              <a:latin typeface="Arial MT"/>
              <a:cs typeface="Arial MT"/>
            </a:endParaRPr>
          </a:p>
          <a:p>
            <a:pPr marL="2882900" marR="3320415" indent="635" algn="ctr">
              <a:lnSpc>
                <a:spcPts val="1650"/>
              </a:lnSpc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Deep </a:t>
            </a:r>
            <a:r>
              <a:rPr sz="1400" spc="-9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350" y="2946899"/>
            <a:ext cx="1872899" cy="52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332" y="1998888"/>
            <a:ext cx="2594610" cy="2858135"/>
            <a:chOff x="2103332" y="1998888"/>
            <a:chExt cx="2594610" cy="2858135"/>
          </a:xfrm>
        </p:grpSpPr>
        <p:sp>
          <p:nvSpPr>
            <p:cNvPr id="8" name="object 8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12" name="object 12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0424" y="177239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17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350" y="2946899"/>
            <a:ext cx="1872899" cy="52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332" y="1998888"/>
            <a:ext cx="2594610" cy="2858135"/>
            <a:chOff x="2103332" y="1998888"/>
            <a:chExt cx="2594610" cy="2858135"/>
          </a:xfrm>
        </p:grpSpPr>
        <p:sp>
          <p:nvSpPr>
            <p:cNvPr id="8" name="object 8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12" name="object 12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41849" y="115634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32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437117"/>
            <a:ext cx="5100320" cy="2038985"/>
            <a:chOff x="357350" y="1437117"/>
            <a:chExt cx="5100320" cy="2038985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17" name="object 17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25" name="object 25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04" dirty="0">
                <a:solidFill>
                  <a:srgbClr val="606060"/>
                </a:solidFill>
                <a:latin typeface="Arial MT"/>
                <a:cs typeface="Arial MT"/>
              </a:rPr>
              <a:t>Supervised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3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1288" y="2763658"/>
            <a:ext cx="685673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30805" marR="5080" indent="-2618740">
              <a:lnSpc>
                <a:spcPts val="2850"/>
              </a:lnSpc>
              <a:spcBef>
                <a:spcPts val="220"/>
              </a:spcBef>
            </a:pP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Whether</a:t>
            </a:r>
            <a:r>
              <a:rPr sz="2400" spc="-11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or </a:t>
            </a:r>
            <a:r>
              <a:rPr sz="2400" spc="-165" dirty="0">
                <a:solidFill>
                  <a:srgbClr val="606060"/>
                </a:solidFill>
                <a:latin typeface="Arial Black"/>
                <a:cs typeface="Arial Black"/>
              </a:rPr>
              <a:t>not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50" dirty="0">
                <a:solidFill>
                  <a:srgbClr val="606060"/>
                </a:solidFill>
                <a:latin typeface="Arial Black"/>
                <a:cs typeface="Arial Black"/>
              </a:rPr>
              <a:t>models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10" dirty="0">
                <a:solidFill>
                  <a:srgbClr val="606060"/>
                </a:solidFill>
                <a:latin typeface="Arial Black"/>
                <a:cs typeface="Arial Black"/>
              </a:rPr>
              <a:t>are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95" dirty="0">
                <a:solidFill>
                  <a:srgbClr val="606060"/>
                </a:solidFill>
                <a:latin typeface="Arial Black"/>
                <a:cs typeface="Arial Black"/>
              </a:rPr>
              <a:t>trained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20" dirty="0">
                <a:solidFill>
                  <a:srgbClr val="606060"/>
                </a:solidFill>
                <a:latin typeface="Arial Black"/>
                <a:cs typeface="Arial Black"/>
              </a:rPr>
              <a:t>with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606060"/>
                </a:solidFill>
                <a:latin typeface="Arial Black"/>
                <a:cs typeface="Arial Black"/>
              </a:rPr>
              <a:t>human </a:t>
            </a:r>
            <a:r>
              <a:rPr sz="2400" spc="-145" dirty="0">
                <a:solidFill>
                  <a:srgbClr val="606060"/>
                </a:solidFill>
                <a:latin typeface="Arial Black"/>
                <a:cs typeface="Arial Black"/>
              </a:rPr>
              <a:t>supervision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41849" y="115634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32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67550" cy="2321560"/>
            <a:chOff x="357350" y="1154803"/>
            <a:chExt cx="7067550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1" name="object 21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3" name="object 33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83755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5B5854"/>
                </a:solidFill>
                <a:latin typeface="Arial Black"/>
                <a:cs typeface="Arial Black"/>
              </a:rPr>
              <a:t>Classification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feed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algorithm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includes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desired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solutions,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labels</a:t>
            </a:r>
            <a:endParaRPr sz="1800">
              <a:latin typeface="Arial MT"/>
              <a:cs typeface="Arial MT"/>
            </a:endParaRPr>
          </a:p>
          <a:p>
            <a:pPr marL="532765" indent="-4298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532765" algn="l"/>
              </a:tabLst>
            </a:pP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Classification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Black"/>
                <a:cs typeface="Arial Black"/>
              </a:rPr>
              <a:t>filter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supervised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task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5B5854"/>
                </a:solidFill>
                <a:latin typeface="Arial Black"/>
                <a:cs typeface="Arial Black"/>
              </a:rPr>
              <a:t>Classification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49" y="3908150"/>
            <a:ext cx="812673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22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with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many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example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200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email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contains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label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ham(not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spam)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Models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classify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if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they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ham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750" y="1537425"/>
            <a:ext cx="6626498" cy="2121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60457" y="1523738"/>
            <a:ext cx="176466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180" marR="5080" indent="-285115">
              <a:lnSpc>
                <a:spcPts val="1650"/>
              </a:lnSpc>
              <a:spcBef>
                <a:spcPts val="180"/>
              </a:spcBef>
            </a:pPr>
            <a:r>
              <a:rPr sz="1400" spc="-150" dirty="0">
                <a:solidFill>
                  <a:srgbClr val="606060"/>
                </a:solidFill>
                <a:latin typeface="Arial Black"/>
                <a:cs typeface="Arial Black"/>
              </a:rPr>
              <a:t>Classify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90" dirty="0">
                <a:solidFill>
                  <a:srgbClr val="606060"/>
                </a:solidFill>
                <a:latin typeface="Arial Black"/>
                <a:cs typeface="Arial Black"/>
              </a:rPr>
              <a:t>new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25" dirty="0">
                <a:solidFill>
                  <a:srgbClr val="606060"/>
                </a:solidFill>
                <a:latin typeface="Arial Black"/>
                <a:cs typeface="Arial Black"/>
              </a:rPr>
              <a:t>email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90" dirty="0">
                <a:solidFill>
                  <a:srgbClr val="606060"/>
                </a:solidFill>
                <a:latin typeface="Arial Black"/>
                <a:cs typeface="Arial Black"/>
              </a:rPr>
              <a:t>as </a:t>
            </a:r>
            <a:r>
              <a:rPr sz="1400" spc="-100" dirty="0">
                <a:solidFill>
                  <a:srgbClr val="606060"/>
                </a:solidFill>
                <a:latin typeface="Arial Black"/>
                <a:cs typeface="Arial Black"/>
              </a:rPr>
              <a:t>Ham</a:t>
            </a:r>
            <a:r>
              <a:rPr sz="1400" spc="-65" dirty="0">
                <a:solidFill>
                  <a:srgbClr val="606060"/>
                </a:solidFill>
                <a:latin typeface="Arial Black"/>
                <a:cs typeface="Arial Black"/>
              </a:rPr>
              <a:t> or</a:t>
            </a:r>
            <a:r>
              <a:rPr sz="1400" spc="-6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20" dirty="0">
                <a:solidFill>
                  <a:srgbClr val="606060"/>
                </a:solidFill>
                <a:latin typeface="Arial Black"/>
                <a:cs typeface="Arial Black"/>
              </a:rPr>
              <a:t>Spam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84936" y="2037938"/>
            <a:ext cx="396875" cy="576580"/>
            <a:chOff x="7484936" y="2037938"/>
            <a:chExt cx="396875" cy="576580"/>
          </a:xfrm>
        </p:grpSpPr>
        <p:sp>
          <p:nvSpPr>
            <p:cNvPr id="8" name="object 8"/>
            <p:cNvSpPr/>
            <p:nvPr/>
          </p:nvSpPr>
          <p:spPr>
            <a:xfrm>
              <a:off x="7489699" y="2042700"/>
              <a:ext cx="387350" cy="567055"/>
            </a:xfrm>
            <a:custGeom>
              <a:avLst/>
              <a:gdLst/>
              <a:ahLst/>
              <a:cxnLst/>
              <a:rect l="l" t="t" r="r" b="b"/>
              <a:pathLst>
                <a:path w="387350" h="567055">
                  <a:moveTo>
                    <a:pt x="164099" y="566624"/>
                  </a:moveTo>
                  <a:lnTo>
                    <a:pt x="0" y="504374"/>
                  </a:lnTo>
                  <a:lnTo>
                    <a:pt x="140860" y="132978"/>
                  </a:lnTo>
                  <a:lnTo>
                    <a:pt x="58810" y="101853"/>
                  </a:lnTo>
                  <a:lnTo>
                    <a:pt x="285149" y="0"/>
                  </a:lnTo>
                  <a:lnTo>
                    <a:pt x="387010" y="226353"/>
                  </a:lnTo>
                  <a:lnTo>
                    <a:pt x="304960" y="195228"/>
                  </a:lnTo>
                  <a:lnTo>
                    <a:pt x="164099" y="566624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9699" y="2042700"/>
              <a:ext cx="387350" cy="567055"/>
            </a:xfrm>
            <a:custGeom>
              <a:avLst/>
              <a:gdLst/>
              <a:ahLst/>
              <a:cxnLst/>
              <a:rect l="l" t="t" r="r" b="b"/>
              <a:pathLst>
                <a:path w="387350" h="567055">
                  <a:moveTo>
                    <a:pt x="0" y="504374"/>
                  </a:moveTo>
                  <a:lnTo>
                    <a:pt x="140860" y="132978"/>
                  </a:lnTo>
                  <a:lnTo>
                    <a:pt x="58810" y="101853"/>
                  </a:lnTo>
                  <a:lnTo>
                    <a:pt x="285149" y="0"/>
                  </a:lnTo>
                  <a:lnTo>
                    <a:pt x="387010" y="226353"/>
                  </a:lnTo>
                  <a:lnTo>
                    <a:pt x="304960" y="195228"/>
                  </a:lnTo>
                  <a:lnTo>
                    <a:pt x="164099" y="566624"/>
                  </a:lnTo>
                  <a:lnTo>
                    <a:pt x="0" y="504374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04" dirty="0">
                <a:solidFill>
                  <a:srgbClr val="606060"/>
                </a:solidFill>
                <a:latin typeface="Arial MT"/>
                <a:cs typeface="Arial MT"/>
              </a:rPr>
              <a:t>Supervised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3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11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Regression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Predict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5B5854"/>
                </a:solidFill>
                <a:latin typeface="Arial Black"/>
                <a:cs typeface="Arial Black"/>
              </a:rPr>
              <a:t>price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car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(Value)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187" y="1690000"/>
            <a:ext cx="6868724" cy="3491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370195" cy="307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Regression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Predict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price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car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Given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features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predictors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Mileage,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age,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brand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etc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give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many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cars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Including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their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predictors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labels(prices)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807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70" dirty="0"/>
              <a:t>Gradient</a:t>
            </a:r>
            <a:r>
              <a:rPr spc="-45" dirty="0"/>
              <a:t> </a:t>
            </a:r>
            <a:r>
              <a:rPr spc="-10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274" y="1261031"/>
            <a:ext cx="318008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68275" marR="5080" indent="-156210">
              <a:lnSpc>
                <a:spcPct val="100699"/>
              </a:lnSpc>
              <a:spcBef>
                <a:spcPts val="85"/>
              </a:spcBef>
              <a:buChar char="•"/>
              <a:tabLst>
                <a:tab pos="169545" algn="l"/>
              </a:tabLst>
            </a:pP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Instead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trying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lines,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go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into 	the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direction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yielding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better 	results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0" y="1263725"/>
            <a:ext cx="4097699" cy="3414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807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70" dirty="0"/>
              <a:t>Gradient</a:t>
            </a:r>
            <a:r>
              <a:rPr spc="-45" dirty="0"/>
              <a:t> </a:t>
            </a:r>
            <a:r>
              <a:rPr spc="-10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3474" y="1506505"/>
            <a:ext cx="3829685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0500" indent="-367030">
              <a:lnSpc>
                <a:spcPct val="1493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Imagine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yourself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blindfolded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the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mountainous</a:t>
            </a:r>
            <a:r>
              <a:rPr sz="1800" spc="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terrain</a:t>
            </a:r>
            <a:endParaRPr sz="1800">
              <a:latin typeface="Arial MT"/>
              <a:cs typeface="Arial MT"/>
            </a:endParaRPr>
          </a:p>
          <a:p>
            <a:pPr marL="379095" marR="12065" indent="-367030">
              <a:lnSpc>
                <a:spcPct val="1493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find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lowest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point</a:t>
            </a:r>
            <a:endParaRPr sz="1800">
              <a:latin typeface="Arial MT"/>
              <a:cs typeface="Arial MT"/>
            </a:endParaRPr>
          </a:p>
          <a:p>
            <a:pPr marL="379095" marR="8890" indent="-367030">
              <a:lnSpc>
                <a:spcPct val="1493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your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last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step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went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higher,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will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opposite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direction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Other,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going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faster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644600"/>
            <a:ext cx="3833189" cy="2909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67550" cy="2321560"/>
            <a:chOff x="357350" y="1154803"/>
            <a:chExt cx="7067550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1" name="object 21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391024" y="177563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64490">
              <a:lnSpc>
                <a:spcPct val="100000"/>
              </a:lnSpc>
              <a:spcBef>
                <a:spcPts val="1145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3" name="object 33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24" y="1208681"/>
            <a:ext cx="44259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unlabeled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tries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teacher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524" y="2268299"/>
            <a:ext cx="5867049" cy="27909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349200" y="1955375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965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7" name="object 37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97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Detect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group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similar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Black"/>
                <a:cs typeface="Arial Black"/>
              </a:rPr>
              <a:t>visitors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Black"/>
                <a:cs typeface="Arial Black"/>
              </a:rPr>
              <a:t>your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blog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199" y="1815575"/>
            <a:ext cx="6616699" cy="3198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7049134" cy="297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Detect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similar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Notice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unlabeled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feed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clustering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algorithm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At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no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point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tell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algorithm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visitor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belongs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find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groups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without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help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6833870" cy="2157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notice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215" dirty="0">
                <a:solidFill>
                  <a:srgbClr val="5B5854"/>
                </a:solidFill>
                <a:latin typeface="Arial MT"/>
                <a:cs typeface="Arial MT"/>
              </a:rPr>
              <a:t>40%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comic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lovers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read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evening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215" dirty="0">
                <a:solidFill>
                  <a:srgbClr val="5B5854"/>
                </a:solidFill>
                <a:latin typeface="Arial MT"/>
                <a:cs typeface="Arial MT"/>
              </a:rPr>
              <a:t>20%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sci-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lovers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read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during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weekends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helps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us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targeting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posts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534725"/>
            <a:ext cx="3390199" cy="3434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224" y="1047681"/>
            <a:ext cx="7529830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606060"/>
                </a:solidFill>
                <a:latin typeface="Arial Black"/>
                <a:cs typeface="Arial Black"/>
              </a:rPr>
              <a:t>Hierarchical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606060"/>
                </a:solidFill>
                <a:latin typeface="Arial Black"/>
                <a:cs typeface="Arial Black"/>
              </a:rPr>
              <a:t>Clustering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-</a:t>
            </a:r>
            <a:r>
              <a:rPr sz="1800" spc="-8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Black"/>
                <a:cs typeface="Arial Black"/>
              </a:rPr>
              <a:t>Bring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606060"/>
                </a:solidFill>
                <a:latin typeface="Arial Black"/>
                <a:cs typeface="Arial Black"/>
              </a:rPr>
              <a:t>similar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Black"/>
                <a:cs typeface="Arial Black"/>
              </a:rPr>
              <a:t>elements</a:t>
            </a:r>
            <a:r>
              <a:rPr sz="1800" spc="-8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together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800">
              <a:latin typeface="Arial Black"/>
              <a:cs typeface="Arial Black"/>
            </a:endParaRPr>
          </a:p>
          <a:p>
            <a:pPr marL="3917950" indent="-309245">
              <a:lnSpc>
                <a:spcPct val="100000"/>
              </a:lnSpc>
              <a:spcBef>
                <a:spcPts val="5"/>
              </a:spcBef>
              <a:buChar char="•"/>
              <a:tabLst>
                <a:tab pos="3917950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form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tree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606060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3917950" indent="-309245">
              <a:lnSpc>
                <a:spcPct val="100000"/>
              </a:lnSpc>
              <a:spcBef>
                <a:spcPts val="5"/>
              </a:spcBef>
              <a:buChar char="•"/>
              <a:tabLst>
                <a:tab pos="3917950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Nodes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closer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similar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183" y="1132223"/>
            <a:ext cx="306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079225"/>
            <a:ext cx="80295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140" dirty="0">
                <a:solidFill>
                  <a:srgbClr val="5B5854"/>
                </a:solidFill>
                <a:latin typeface="Arial Black"/>
                <a:cs typeface="Arial Black"/>
              </a:rPr>
              <a:t>Anomaly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Black"/>
                <a:cs typeface="Arial Black"/>
              </a:rPr>
              <a:t>Detection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Detecting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5B5854"/>
                </a:solidFill>
                <a:latin typeface="Arial Black"/>
                <a:cs typeface="Arial Black"/>
              </a:rPr>
              <a:t>unusual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credit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85" dirty="0">
                <a:solidFill>
                  <a:srgbClr val="5B5854"/>
                </a:solidFill>
                <a:latin typeface="Arial Black"/>
                <a:cs typeface="Arial Black"/>
              </a:rPr>
              <a:t>card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transactions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prevent </a:t>
            </a:r>
            <a:r>
              <a:rPr sz="1800" spc="-10" dirty="0">
                <a:solidFill>
                  <a:srgbClr val="5B5854"/>
                </a:solidFill>
                <a:latin typeface="Arial Black"/>
                <a:cs typeface="Arial Black"/>
              </a:rPr>
              <a:t>fraud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49" y="1930499"/>
            <a:ext cx="6378900" cy="308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391024" y="2470214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96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7" name="object 37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075" y="1084175"/>
            <a:ext cx="5785948" cy="4138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983975"/>
            <a:ext cx="8148955" cy="20732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agent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environment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Selects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performs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actions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Get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rewards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penalties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return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itself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what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best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strategy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(policy)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get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reward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over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669163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Applications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Used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robots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how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walk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DeepMind’s</a:t>
            </a:r>
            <a:r>
              <a:rPr sz="1800" spc="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AlphaGo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defeated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world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champion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Lee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Sedol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at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5B5854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Go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674" y="3645299"/>
            <a:ext cx="1362600" cy="28919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609934" y="3680616"/>
            <a:ext cx="1064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71066" y="3247655"/>
            <a:ext cx="2158365" cy="1609090"/>
            <a:chOff x="3271066" y="3247655"/>
            <a:chExt cx="2158365" cy="1609090"/>
          </a:xfrm>
        </p:grpSpPr>
        <p:sp>
          <p:nvSpPr>
            <p:cNvPr id="37" name="object 37"/>
            <p:cNvSpPr/>
            <p:nvPr/>
          </p:nvSpPr>
          <p:spPr>
            <a:xfrm>
              <a:off x="4713482" y="3326660"/>
              <a:ext cx="528320" cy="168910"/>
            </a:xfrm>
            <a:custGeom>
              <a:avLst/>
              <a:gdLst/>
              <a:ahLst/>
              <a:cxnLst/>
              <a:rect l="l" t="t" r="r" b="b"/>
              <a:pathLst>
                <a:path w="528320" h="168910">
                  <a:moveTo>
                    <a:pt x="0" y="168428"/>
                  </a:moveTo>
                  <a:lnTo>
                    <a:pt x="52801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3319" y="3247655"/>
              <a:ext cx="221948" cy="1580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13482" y="3495088"/>
              <a:ext cx="535940" cy="211454"/>
            </a:xfrm>
            <a:custGeom>
              <a:avLst/>
              <a:gdLst/>
              <a:ahLst/>
              <a:cxnLst/>
              <a:rect l="l" t="t" r="r" b="b"/>
              <a:pathLst>
                <a:path w="535939" h="211454">
                  <a:moveTo>
                    <a:pt x="0" y="0"/>
                  </a:moveTo>
                  <a:lnTo>
                    <a:pt x="535523" y="2110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6879" y="3628565"/>
              <a:ext cx="222033" cy="1600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44" name="object 44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200424" y="324953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17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3112462"/>
            <a:ext cx="1362599" cy="2891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904356" y="3147778"/>
            <a:ext cx="44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975" y="1296825"/>
            <a:ext cx="6116151" cy="3729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56387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incapable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must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using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available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Takes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computing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resources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everytime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happens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entire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528805"/>
            <a:ext cx="431673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Once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trained,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Pushed</a:t>
            </a:r>
            <a:r>
              <a:rPr sz="1800" spc="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production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Runs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without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anymore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applies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what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has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learned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983975"/>
            <a:ext cx="4697730" cy="30543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How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Black"/>
                <a:cs typeface="Arial Black"/>
              </a:rPr>
              <a:t>train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10" dirty="0">
                <a:solidFill>
                  <a:srgbClr val="5B5854"/>
                </a:solidFill>
                <a:latin typeface="Arial Black"/>
                <a:cs typeface="Arial Black"/>
              </a:rPr>
              <a:t>system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Black"/>
                <a:cs typeface="Arial Black"/>
              </a:rPr>
              <a:t>with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9" dirty="0">
                <a:solidFill>
                  <a:srgbClr val="5B5854"/>
                </a:solidFill>
                <a:latin typeface="Arial Black"/>
                <a:cs typeface="Arial Black"/>
              </a:rPr>
              <a:t>new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data?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scratch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full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dataset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Stop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old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Replace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newly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183" y="1132223"/>
            <a:ext cx="355092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80"/>
              </a:spcBef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the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&amp;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pressed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keys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983975"/>
            <a:ext cx="6672580" cy="30543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65" dirty="0">
                <a:solidFill>
                  <a:srgbClr val="5B5854"/>
                </a:solidFill>
                <a:latin typeface="Arial Black"/>
                <a:cs typeface="Arial Black"/>
              </a:rPr>
              <a:t>Limitations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Since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every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Takes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computing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resources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huge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scratch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nearly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impossible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Becomes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showstopper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practical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use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075" y="1111949"/>
            <a:ext cx="8379849" cy="4120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06412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feeding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sequentially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85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batches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fly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systems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where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continuous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flow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Stock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prices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55" dirty="0">
                <a:solidFill>
                  <a:srgbClr val="606060"/>
                </a:solidFill>
                <a:latin typeface="Arial MT"/>
                <a:cs typeface="Arial MT"/>
              </a:rPr>
              <a:t>Online</a:t>
            </a:r>
            <a:r>
              <a:rPr sz="30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4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224" y="1065268"/>
            <a:ext cx="4857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Using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handle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5B5854"/>
                </a:solidFill>
                <a:latin typeface="Arial Black"/>
                <a:cs typeface="Arial Black"/>
              </a:rPr>
              <a:t>huge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datasets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562" y="1430875"/>
            <a:ext cx="6930975" cy="3821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39750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Using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handle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5B5854"/>
                </a:solidFill>
                <a:latin typeface="Arial Black"/>
                <a:cs typeface="Arial Black"/>
              </a:rPr>
              <a:t>huge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datasets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huge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datasets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one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machine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divided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into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batches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batch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419925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Challenges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System’s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gradually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declines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bad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fed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80" dirty="0">
                <a:solidFill>
                  <a:srgbClr val="5B5854"/>
                </a:solidFill>
                <a:latin typeface="Arial MT"/>
                <a:cs typeface="Arial MT"/>
              </a:rPr>
              <a:t>Bad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come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Malfunctioning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sensor</a:t>
            </a:r>
            <a:r>
              <a:rPr sz="1800" spc="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robot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Someone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spamming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your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70611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Challenges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Closely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monitor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Turn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off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there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drop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85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monitor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input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remove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anomalies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59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185" dirty="0"/>
              <a:t>Instance</a:t>
            </a:r>
            <a:r>
              <a:rPr spc="-15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195" dirty="0"/>
              <a:t>Model-</a:t>
            </a:r>
            <a:r>
              <a:rPr spc="-215" dirty="0"/>
              <a:t>Based</a:t>
            </a:r>
            <a:r>
              <a:rPr spc="-5" dirty="0"/>
              <a:t> </a:t>
            </a:r>
            <a:r>
              <a:rPr spc="-114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782256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Machine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about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making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predictions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Having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But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true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goal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perform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instances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needs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able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has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never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seen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before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271066" y="3247655"/>
            <a:ext cx="3553460" cy="1609090"/>
            <a:chOff x="3271066" y="3247655"/>
            <a:chExt cx="3553460" cy="160909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1674" y="3645300"/>
              <a:ext cx="1362600" cy="289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13482" y="3326660"/>
              <a:ext cx="528320" cy="168910"/>
            </a:xfrm>
            <a:custGeom>
              <a:avLst/>
              <a:gdLst/>
              <a:ahLst/>
              <a:cxnLst/>
              <a:rect l="l" t="t" r="r" b="b"/>
              <a:pathLst>
                <a:path w="528320" h="168910">
                  <a:moveTo>
                    <a:pt x="0" y="168428"/>
                  </a:moveTo>
                  <a:lnTo>
                    <a:pt x="52801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3319" y="3247655"/>
              <a:ext cx="221948" cy="1580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13482" y="3495088"/>
              <a:ext cx="535940" cy="211454"/>
            </a:xfrm>
            <a:custGeom>
              <a:avLst/>
              <a:gdLst/>
              <a:ahLst/>
              <a:cxnLst/>
              <a:rect l="l" t="t" r="r" b="b"/>
              <a:pathLst>
                <a:path w="535939" h="211454">
                  <a:moveTo>
                    <a:pt x="0" y="0"/>
                  </a:moveTo>
                  <a:lnTo>
                    <a:pt x="535523" y="2110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6879" y="3628565"/>
              <a:ext cx="222033" cy="1600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200424" y="4466540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17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61678" y="4893990"/>
            <a:ext cx="1426799" cy="2891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772336" y="4929307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58416" y="3205263"/>
            <a:ext cx="3470910" cy="1793239"/>
            <a:chOff x="1958416" y="3205263"/>
            <a:chExt cx="3470910" cy="1793239"/>
          </a:xfrm>
        </p:grpSpPr>
        <p:sp>
          <p:nvSpPr>
            <p:cNvPr id="45" name="object 45"/>
            <p:cNvSpPr/>
            <p:nvPr/>
          </p:nvSpPr>
          <p:spPr>
            <a:xfrm>
              <a:off x="4697866" y="4496798"/>
              <a:ext cx="551180" cy="215900"/>
            </a:xfrm>
            <a:custGeom>
              <a:avLst/>
              <a:gdLst/>
              <a:ahLst/>
              <a:cxnLst/>
              <a:rect l="l" t="t" r="r" b="b"/>
              <a:pathLst>
                <a:path w="551179" h="215900">
                  <a:moveTo>
                    <a:pt x="0" y="215289"/>
                  </a:moveTo>
                  <a:lnTo>
                    <a:pt x="55088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6792" y="4414812"/>
              <a:ext cx="222047" cy="15964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97866" y="4712088"/>
              <a:ext cx="509905" cy="203200"/>
            </a:xfrm>
            <a:custGeom>
              <a:avLst/>
              <a:gdLst/>
              <a:ahLst/>
              <a:cxnLst/>
              <a:rect l="l" t="t" r="r" b="b"/>
              <a:pathLst>
                <a:path w="509904" h="203200">
                  <a:moveTo>
                    <a:pt x="0" y="0"/>
                  </a:moveTo>
                  <a:lnTo>
                    <a:pt x="509704" y="202865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5250" y="4837433"/>
              <a:ext cx="222016" cy="160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3112462"/>
            <a:ext cx="1362599" cy="28919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904356" y="3147778"/>
            <a:ext cx="44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674" y="4269650"/>
            <a:ext cx="1362600" cy="28919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609934" y="3680616"/>
            <a:ext cx="10648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2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0" dirty="0"/>
              <a:t> </a:t>
            </a:r>
            <a:r>
              <a:rPr spc="-180" dirty="0"/>
              <a:t>Learning</a:t>
            </a:r>
            <a:r>
              <a:rPr spc="10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204" dirty="0"/>
              <a:t>Instance-</a:t>
            </a:r>
            <a:r>
              <a:rPr spc="-235" dirty="0"/>
              <a:t>based</a:t>
            </a:r>
            <a:r>
              <a:rPr spc="10" dirty="0"/>
              <a:t> </a:t>
            </a:r>
            <a:r>
              <a:rPr spc="-12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99" y="1211150"/>
            <a:ext cx="8074101" cy="3902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9689" y="633510"/>
            <a:ext cx="6769100" cy="4450715"/>
            <a:chOff x="2059689" y="633510"/>
            <a:chExt cx="6769100" cy="445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5206" y="633510"/>
              <a:ext cx="4143299" cy="4450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183" y="1132223"/>
            <a:ext cx="3550920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80"/>
              </a:spcBef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the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&amp;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pressed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keys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15"/>
              </a:spcBef>
              <a:buChar char="•"/>
              <a:tabLst>
                <a:tab pos="288925" algn="l"/>
              </a:tabLst>
            </a:pP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Maximises</a:t>
            </a:r>
            <a:r>
              <a:rPr sz="1800" spc="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Score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5" dirty="0"/>
              <a:t> </a:t>
            </a:r>
            <a:r>
              <a:rPr spc="-180" dirty="0"/>
              <a:t>Learning</a:t>
            </a:r>
            <a:r>
              <a:rPr spc="2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04" dirty="0"/>
              <a:t>Instance-</a:t>
            </a:r>
            <a:r>
              <a:rPr spc="-250" dirty="0"/>
              <a:t>Based</a:t>
            </a:r>
            <a:r>
              <a:rPr spc="20" dirty="0"/>
              <a:t> </a:t>
            </a:r>
            <a:r>
              <a:rPr spc="-13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63054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trivial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form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heart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heart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generalizes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0" dirty="0">
                <a:solidFill>
                  <a:srgbClr val="5B5854"/>
                </a:solidFill>
                <a:latin typeface="Arial MT"/>
                <a:cs typeface="Arial MT"/>
              </a:rPr>
              <a:t>cases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using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similarity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measure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5" dirty="0"/>
              <a:t> </a:t>
            </a:r>
            <a:r>
              <a:rPr spc="-180" dirty="0"/>
              <a:t>Learning</a:t>
            </a:r>
            <a:r>
              <a:rPr spc="2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04" dirty="0"/>
              <a:t>Instance-</a:t>
            </a:r>
            <a:r>
              <a:rPr spc="-250" dirty="0"/>
              <a:t>Based</a:t>
            </a:r>
            <a:r>
              <a:rPr spc="20" dirty="0"/>
              <a:t> </a:t>
            </a:r>
            <a:r>
              <a:rPr spc="-13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7889875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5B5854"/>
                </a:solidFill>
                <a:latin typeface="Arial Black"/>
                <a:cs typeface="Arial Black"/>
              </a:rPr>
              <a:t>Example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22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filter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flags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identical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known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emails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(emails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marked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users)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Also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similar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known</a:t>
            </a:r>
            <a:r>
              <a:rPr sz="1800" spc="-10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10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Black"/>
                <a:cs typeface="Arial Black"/>
              </a:rPr>
              <a:t>emails</a:t>
            </a:r>
            <a:endParaRPr sz="1800">
              <a:latin typeface="Arial Black"/>
              <a:cs typeface="Arial Black"/>
            </a:endParaRPr>
          </a:p>
          <a:p>
            <a:pPr marL="926465" lvl="1" indent="-366395">
              <a:lnSpc>
                <a:spcPct val="100000"/>
              </a:lnSpc>
              <a:spcBef>
                <a:spcPts val="2190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requires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measure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Black"/>
                <a:cs typeface="Arial Black"/>
              </a:rPr>
              <a:t>similarity</a:t>
            </a:r>
            <a:r>
              <a:rPr sz="1800" spc="-7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between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two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basic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Black"/>
                <a:cs typeface="Arial Black"/>
              </a:rPr>
              <a:t>similarity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15" dirty="0">
                <a:solidFill>
                  <a:srgbClr val="5B5854"/>
                </a:solidFill>
                <a:latin typeface="Arial Black"/>
                <a:cs typeface="Arial Black"/>
              </a:rPr>
              <a:t>measures</a:t>
            </a:r>
            <a:r>
              <a:rPr sz="1800" spc="-5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between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two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spc="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1383665" lvl="2" indent="-366395">
              <a:lnSpc>
                <a:spcPct val="100000"/>
              </a:lnSpc>
              <a:buFont typeface="Cambria"/>
              <a:buChar char="■"/>
              <a:tabLst>
                <a:tab pos="13836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Count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number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words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they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common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80" dirty="0"/>
              <a:t>Model-based</a:t>
            </a:r>
            <a:r>
              <a:rPr spc="-5" dirty="0"/>
              <a:t> </a:t>
            </a:r>
            <a:r>
              <a:rPr spc="-13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00" y="1117975"/>
            <a:ext cx="8097501" cy="40937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5" dirty="0"/>
              <a:t> </a:t>
            </a:r>
            <a:r>
              <a:rPr spc="-180" dirty="0"/>
              <a:t>Learning</a:t>
            </a:r>
            <a:r>
              <a:rPr spc="10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195" dirty="0"/>
              <a:t>Model-</a:t>
            </a:r>
            <a:r>
              <a:rPr spc="-215" dirty="0"/>
              <a:t>Based</a:t>
            </a:r>
            <a:r>
              <a:rPr spc="5" dirty="0"/>
              <a:t> </a:t>
            </a:r>
            <a:r>
              <a:rPr spc="-12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02983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Another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way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Build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these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use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predictions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Black"/>
                <a:cs typeface="Arial Black"/>
              </a:rPr>
              <a:t>inference</a:t>
            </a:r>
            <a:endParaRPr sz="1800">
              <a:latin typeface="Arial Black"/>
              <a:cs typeface="Arial Black"/>
            </a:endParaRPr>
          </a:p>
          <a:p>
            <a:pPr marL="836294" lvl="1" indent="-366395">
              <a:lnSpc>
                <a:spcPct val="100000"/>
              </a:lnSpc>
              <a:spcBef>
                <a:spcPts val="2190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Hope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well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more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about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next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session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3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spc="-35" dirty="0"/>
              <a:t>Artificial</a:t>
            </a:r>
            <a:r>
              <a:rPr spc="-55" dirty="0"/>
              <a:t> </a:t>
            </a:r>
            <a:r>
              <a:rPr spc="-60" dirty="0"/>
              <a:t>Neural</a:t>
            </a:r>
            <a:r>
              <a:rPr spc="-50" dirty="0"/>
              <a:t> </a:t>
            </a:r>
            <a:r>
              <a:rPr spc="-10" dirty="0"/>
              <a:t>Network(ANN)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006450"/>
            <a:ext cx="8429699" cy="3471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0549" y="4485776"/>
            <a:ext cx="785431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8390" marR="5080" indent="-3616325">
              <a:lnSpc>
                <a:spcPct val="1215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Computing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inspired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biological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neural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networks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constitute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animal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brains.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3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spc="-35" dirty="0"/>
              <a:t>Artificial</a:t>
            </a:r>
            <a:r>
              <a:rPr spc="-55" dirty="0"/>
              <a:t> </a:t>
            </a:r>
            <a:r>
              <a:rPr spc="-60" dirty="0"/>
              <a:t>Neural</a:t>
            </a:r>
            <a:r>
              <a:rPr spc="-50" dirty="0"/>
              <a:t> </a:t>
            </a:r>
            <a:r>
              <a:rPr spc="-10" dirty="0"/>
              <a:t>Network(ANN)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9" y="1512025"/>
            <a:ext cx="4107000" cy="3376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7099" y="1405776"/>
            <a:ext cx="3743325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710565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(progressively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improve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performance)</a:t>
            </a:r>
            <a:endParaRPr sz="1800">
              <a:latin typeface="Arial MT"/>
              <a:cs typeface="Arial MT"/>
            </a:endParaRPr>
          </a:p>
          <a:p>
            <a:pPr marL="321945" indent="-309245">
              <a:lnSpc>
                <a:spcPct val="100000"/>
              </a:lnSpc>
              <a:spcBef>
                <a:spcPts val="1065"/>
              </a:spcBef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do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considering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marL="321945" marR="564515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Generally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task-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specific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programming</a:t>
            </a:r>
            <a:endParaRPr sz="1800">
              <a:latin typeface="Arial MT"/>
              <a:cs typeface="Arial MT"/>
            </a:endParaRPr>
          </a:p>
          <a:p>
            <a:pPr marL="321945" marR="29209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Example: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Based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image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cat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no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cat?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300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Deep</a:t>
            </a:r>
            <a:r>
              <a:rPr spc="-25"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0683" y="2943143"/>
            <a:ext cx="1248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Neuron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2287" y="2363938"/>
            <a:ext cx="989874" cy="967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05862" y="1258712"/>
            <a:ext cx="1256665" cy="614680"/>
          </a:xfrm>
          <a:prstGeom prst="rect">
            <a:avLst/>
          </a:prstGeom>
          <a:solidFill>
            <a:srgbClr val="C9C3BA"/>
          </a:solidFill>
          <a:ln w="9524">
            <a:solidFill>
              <a:srgbClr val="5B585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535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Hot</a:t>
            </a:r>
            <a:r>
              <a:rPr sz="1400" spc="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Water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19775" y="1858524"/>
            <a:ext cx="1273810" cy="978535"/>
            <a:chOff x="2719775" y="1858524"/>
            <a:chExt cx="1273810" cy="978535"/>
          </a:xfrm>
        </p:grpSpPr>
        <p:sp>
          <p:nvSpPr>
            <p:cNvPr id="7" name="object 7"/>
            <p:cNvSpPr/>
            <p:nvPr/>
          </p:nvSpPr>
          <p:spPr>
            <a:xfrm>
              <a:off x="2734062" y="1872812"/>
              <a:ext cx="1142365" cy="871219"/>
            </a:xfrm>
            <a:custGeom>
              <a:avLst/>
              <a:gdLst/>
              <a:ahLst/>
              <a:cxnLst/>
              <a:rect l="l" t="t" r="r" b="b"/>
              <a:pathLst>
                <a:path w="1142364" h="871219">
                  <a:moveTo>
                    <a:pt x="0" y="0"/>
                  </a:moveTo>
                  <a:lnTo>
                    <a:pt x="1141961" y="870742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118" y="2691735"/>
              <a:ext cx="160312" cy="1447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81737" y="1258712"/>
            <a:ext cx="1256665" cy="614680"/>
          </a:xfrm>
          <a:prstGeom prst="rect">
            <a:avLst/>
          </a:prstGeom>
          <a:solidFill>
            <a:srgbClr val="C9C3BA"/>
          </a:solidFill>
          <a:ln w="9524">
            <a:solidFill>
              <a:srgbClr val="5B585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535"/>
              </a:spcBef>
            </a:pPr>
            <a:r>
              <a:rPr sz="1400" spc="-20" dirty="0">
                <a:solidFill>
                  <a:srgbClr val="000060"/>
                </a:solidFill>
                <a:latin typeface="Arial MT"/>
                <a:cs typeface="Arial MT"/>
              </a:rPr>
              <a:t>Cold</a:t>
            </a:r>
            <a:r>
              <a:rPr sz="1400" spc="-55" dirty="0">
                <a:solidFill>
                  <a:srgbClr val="000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0060"/>
                </a:solidFill>
                <a:latin typeface="Arial MT"/>
                <a:cs typeface="Arial MT"/>
              </a:rPr>
              <a:t>Water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45495" y="1858524"/>
            <a:ext cx="2379345" cy="2762885"/>
            <a:chOff x="4045495" y="1858524"/>
            <a:chExt cx="2379345" cy="2762885"/>
          </a:xfrm>
        </p:grpSpPr>
        <p:sp>
          <p:nvSpPr>
            <p:cNvPr id="11" name="object 11"/>
            <p:cNvSpPr/>
            <p:nvPr/>
          </p:nvSpPr>
          <p:spPr>
            <a:xfrm>
              <a:off x="5143002" y="1872812"/>
              <a:ext cx="1267460" cy="877569"/>
            </a:xfrm>
            <a:custGeom>
              <a:avLst/>
              <a:gdLst/>
              <a:ahLst/>
              <a:cxnLst/>
              <a:rect l="l" t="t" r="r" b="b"/>
              <a:pathLst>
                <a:path w="1267460" h="877569">
                  <a:moveTo>
                    <a:pt x="1266934" y="0"/>
                  </a:moveTo>
                  <a:lnTo>
                    <a:pt x="0" y="877108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2096" y="2696827"/>
              <a:ext cx="162059" cy="1411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5495" y="4006837"/>
              <a:ext cx="923449" cy="614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07225" y="3331162"/>
              <a:ext cx="0" cy="504190"/>
            </a:xfrm>
            <a:custGeom>
              <a:avLst/>
              <a:gdLst/>
              <a:ahLst/>
              <a:cxnLst/>
              <a:rect l="l" t="t" r="r" b="b"/>
              <a:pathLst>
                <a:path h="504189">
                  <a:moveTo>
                    <a:pt x="0" y="0"/>
                  </a:moveTo>
                  <a:lnTo>
                    <a:pt x="0" y="504149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5739" y="3821024"/>
              <a:ext cx="122971" cy="1582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84973" y="4953644"/>
            <a:ext cx="277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Neuron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like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knob.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300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Deep</a:t>
            </a:r>
            <a:r>
              <a:rPr spc="-25" dirty="0"/>
              <a:t> </a:t>
            </a:r>
            <a:r>
              <a:rPr spc="-14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0" y="1039275"/>
            <a:ext cx="8429699" cy="3760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449" y="4949564"/>
            <a:ext cx="2508250" cy="34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Multiple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layers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neutrons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20" dirty="0"/>
              <a:t> </a:t>
            </a:r>
            <a:r>
              <a:rPr spc="-180" dirty="0"/>
              <a:t>Learning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Who</a:t>
            </a:r>
            <a:r>
              <a:rPr spc="-5" dirty="0"/>
              <a:t> </a:t>
            </a:r>
            <a:r>
              <a:rPr spc="-170" dirty="0"/>
              <a:t>is</a:t>
            </a:r>
            <a:r>
              <a:rPr spc="-5" dirty="0"/>
              <a:t> </a:t>
            </a:r>
            <a:r>
              <a:rPr spc="-290" dirty="0"/>
              <a:t>Using?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981149"/>
            <a:ext cx="8429699" cy="4018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60812" y="4963327"/>
            <a:ext cx="1622425" cy="34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Almost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Everyone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Google</a:t>
            </a:r>
            <a:r>
              <a:rPr spc="-95" dirty="0"/>
              <a:t> </a:t>
            </a:r>
            <a:r>
              <a:rPr spc="-135" dirty="0"/>
              <a:t>Translate</a:t>
            </a:r>
            <a:r>
              <a:rPr spc="-75" dirty="0"/>
              <a:t> </a:t>
            </a:r>
            <a:r>
              <a:rPr dirty="0"/>
              <a:t>&amp;</a:t>
            </a:r>
            <a:r>
              <a:rPr spc="-95" dirty="0"/>
              <a:t> </a:t>
            </a:r>
            <a:r>
              <a:rPr dirty="0"/>
              <a:t>Auto</a:t>
            </a:r>
            <a:r>
              <a:rPr spc="-90" dirty="0"/>
              <a:t> </a:t>
            </a:r>
            <a:r>
              <a:rPr spc="-20" dirty="0"/>
              <a:t>Draw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800" y="1301425"/>
            <a:ext cx="3320099" cy="362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6396" y="1301429"/>
            <a:ext cx="4327799" cy="3394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6165" y="4899343"/>
            <a:ext cx="5085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use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cases: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https://aiexperiments.withgoogle.com/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2595</Words>
  <Application>Microsoft Macintosh PowerPoint</Application>
  <PresentationFormat>On-screen Show (16:10)</PresentationFormat>
  <Paragraphs>639</Paragraphs>
  <Slides>100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Arial Black</vt:lpstr>
      <vt:lpstr>Arial MT</vt:lpstr>
      <vt:lpstr>Calibri</vt:lpstr>
      <vt:lpstr>Cambria</vt:lpstr>
      <vt:lpstr>Times New Roman</vt:lpstr>
      <vt:lpstr>Office Theme</vt:lpstr>
      <vt:lpstr>PowerPoint Presentation</vt:lpstr>
      <vt:lpstr>What Is Machine Learning?</vt:lpstr>
      <vt:lpstr>PowerPoint Presentation</vt:lpstr>
      <vt:lpstr>Have You Played Mario?</vt:lpstr>
      <vt:lpstr>Have You Played Mario?</vt:lpstr>
      <vt:lpstr>How About Automating it?</vt:lpstr>
      <vt:lpstr>How About Automating it?</vt:lpstr>
      <vt:lpstr>How About Automating it?</vt:lpstr>
      <vt:lpstr>How About Automating it?</vt:lpstr>
      <vt:lpstr>How About Automating it?</vt:lpstr>
      <vt:lpstr>How About Automating it?</vt:lpstr>
      <vt:lpstr>Question</vt:lpstr>
      <vt:lpstr>Question</vt:lpstr>
      <vt:lpstr>Imagine Doing The Same For Life</vt:lpstr>
      <vt:lpstr>The Machine Learning Tsunami - 1</vt:lpstr>
      <vt:lpstr>The Machine Learning Tsunami - 2</vt:lpstr>
      <vt:lpstr>The Machine Learning Tsunami - 3</vt:lpstr>
      <vt:lpstr>The Machine Learning Tsunami - 4</vt:lpstr>
      <vt:lpstr>The Machine Learning Tsunami - 5</vt:lpstr>
      <vt:lpstr>PowerPoint Presentation</vt:lpstr>
      <vt:lpstr>Gather Data</vt:lpstr>
      <vt:lpstr>Collect Data - IOT</vt:lpstr>
      <vt:lpstr>Process Data - Parallel Computing</vt:lpstr>
      <vt:lpstr>Process Data - Parallel Computing</vt:lpstr>
      <vt:lpstr>Process Data - Parallel Computing</vt:lpstr>
      <vt:lpstr>PowerPoint Presentation</vt:lpstr>
      <vt:lpstr>Intelligence - Spam Filter - Traditional Approach</vt:lpstr>
      <vt:lpstr>Intelligence - Spam Filter - Traditional Approach</vt:lpstr>
      <vt:lpstr>Intelligence - Spam Filter - Traditional Approach</vt:lpstr>
      <vt:lpstr>Intelligence - Spam Filter - ML Approach</vt:lpstr>
      <vt:lpstr>Intelligence - Spam Filter - ML Approach</vt:lpstr>
      <vt:lpstr>Intelligence - Spam Filter - ML Approach</vt:lpstr>
      <vt:lpstr>Intelligence - Spam Filter - ML Approach</vt:lpstr>
      <vt:lpstr>Intelligence - Spam Filter - ML Approach</vt:lpstr>
      <vt:lpstr>What is AI?</vt:lpstr>
      <vt:lpstr>What is AI?</vt:lpstr>
      <vt:lpstr>What is AI?</vt:lpstr>
      <vt:lpstr>What is AI?</vt:lpstr>
      <vt:lpstr>What is AI?</vt:lpstr>
      <vt:lpstr>What is AI?</vt:lpstr>
      <vt:lpstr>What is AI?</vt:lpstr>
      <vt:lpstr>History - Mythology / Fiction</vt:lpstr>
      <vt:lpstr>History - Summer of 1956</vt:lpstr>
      <vt:lpstr>Sub-objectives of AI</vt:lpstr>
      <vt:lpstr>AI - Represent Knowledge</vt:lpstr>
      <vt:lpstr>AI - Reasoning</vt:lpstr>
      <vt:lpstr>AI - Navigate</vt:lpstr>
      <vt:lpstr>AI - Natural Language Processing</vt:lpstr>
      <vt:lpstr>AI - Perception</vt:lpstr>
      <vt:lpstr>AI - Generalised Intelligence</vt:lpstr>
      <vt:lpstr>AI - How to Achieve</vt:lpstr>
      <vt:lpstr>Machine Learning - Types</vt:lpstr>
      <vt:lpstr>Machine Learning - Types</vt:lpstr>
      <vt:lpstr>Machine Learning - Types</vt:lpstr>
      <vt:lpstr>PowerPoint Presentation</vt:lpstr>
      <vt:lpstr>Machine Learning - Types</vt:lpstr>
      <vt:lpstr>Machine Learning - Supervised Learning</vt:lpstr>
      <vt:lpstr>Machine Learning - Supervised Learning</vt:lpstr>
      <vt:lpstr>PowerPoint Presentation</vt:lpstr>
      <vt:lpstr>Machine Learning - Supervised Learning</vt:lpstr>
      <vt:lpstr>Machine Learning - Gradient Descent</vt:lpstr>
      <vt:lpstr>Machine Learning - Gradient Descent</vt:lpstr>
      <vt:lpstr>Machine Learning - Types</vt:lpstr>
      <vt:lpstr>Machine Learning - Unsupervised Learning</vt:lpstr>
      <vt:lpstr>Machine Learning - Types</vt:lpstr>
      <vt:lpstr>Machine Learning - Unsupervised Learning</vt:lpstr>
      <vt:lpstr>Machine Learning - Unsupervised Learning</vt:lpstr>
      <vt:lpstr>Machine Learning - Unsupervised Learning</vt:lpstr>
      <vt:lpstr>Machine Learning - Unsupervised Learning</vt:lpstr>
      <vt:lpstr>Machine Learning - Unsupervised Learning</vt:lpstr>
      <vt:lpstr>Machine Learning - Types</vt:lpstr>
      <vt:lpstr>Machine Learning - Reinforcement Learning</vt:lpstr>
      <vt:lpstr>Machine Learning - Reinforcement Learning</vt:lpstr>
      <vt:lpstr>Machine Learning - Reinforcement Learning</vt:lpstr>
      <vt:lpstr>Machine Learning - Types</vt:lpstr>
      <vt:lpstr>Machine Learning - Batch Learning</vt:lpstr>
      <vt:lpstr>Machine Learning - Batch Learning</vt:lpstr>
      <vt:lpstr>Machine Learning - Batch Learning</vt:lpstr>
      <vt:lpstr>Machine Learning - Batch Learning</vt:lpstr>
      <vt:lpstr>Machine Learning - Batch Learning</vt:lpstr>
      <vt:lpstr>Machine Learning - Online Learning</vt:lpstr>
      <vt:lpstr>Machine Learning - Online Learning</vt:lpstr>
      <vt:lpstr>PowerPoint Presentation</vt:lpstr>
      <vt:lpstr>Machine Learning - Online Learning</vt:lpstr>
      <vt:lpstr>Machine Learning - Online Learning</vt:lpstr>
      <vt:lpstr>Machine Learning - Online Learning</vt:lpstr>
      <vt:lpstr>Machine Learning - Instance &amp; Model-Based Learning</vt:lpstr>
      <vt:lpstr>Machine Learning - Types</vt:lpstr>
      <vt:lpstr>Machine Learning - Instance-based Learning</vt:lpstr>
      <vt:lpstr>Machine Learning - Instance-Based Learning</vt:lpstr>
      <vt:lpstr>Machine Learning - Instance-Based Learning</vt:lpstr>
      <vt:lpstr>Machine Learning - Model-based Learning</vt:lpstr>
      <vt:lpstr>Machine Learning - Model-Based Learning</vt:lpstr>
      <vt:lpstr>Machine Learning - Artificial Neural Network(ANN)</vt:lpstr>
      <vt:lpstr>Machine Learning - Artificial Neural Network(ANN)</vt:lpstr>
      <vt:lpstr>Machine Learning - Deep Learning</vt:lpstr>
      <vt:lpstr>Machine Learning - Deep Learning</vt:lpstr>
      <vt:lpstr>Machine Learning - Who is Using?</vt:lpstr>
      <vt:lpstr>Google Translate &amp; Auto Draw</vt:lpstr>
      <vt:lpstr>TensorFlow - Demo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created xsi:type="dcterms:W3CDTF">2025-04-28T03:25:50Z</dcterms:created>
  <dcterms:modified xsi:type="dcterms:W3CDTF">2025-08-18T11:13:58Z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2025-04-28T00:00:00Z</vt:filetime>
  </property>
  <property fmtid="{D5CDD505-2E9C-101B-9397-08002B2CF9AE}" pid="3" name="Creator">
    <vt:lpwstr>Google</vt:lpwstr>
  </property>
  <property fmtid="{D5CDD505-2E9C-101B-9397-08002B2CF9AE}" pid="4" name="LastSaved">
    <vt:filetime>2025-04-28T00:00:00Z</vt:filetime>
  </property>
</Properties>
</file>